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5"/>
  </p:notes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 id="275" r:id="rId64"/>
    <p:sldId id="276" r:id="rId65"/>
    <p:sldId id="277" r:id="rId66"/>
    <p:sldId id="278" r:id="rId67"/>
    <p:sldId id="279" r:id="rId68"/>
    <p:sldId id="280" r:id="rId69"/>
    <p:sldId id="281" r:id="rId70"/>
    <p:sldId id="282" r:id="rId71"/>
    <p:sldId id="283" r:id="rId72"/>
    <p:sldId id="284" r:id="rId73"/>
    <p:sldId id="285" r:id="rId74"/>
    <p:sldId id="286" r:id="rId75"/>
    <p:sldId id="287" r:id="rId76"/>
    <p:sldId id="288" r:id="rId77"/>
    <p:sldId id="289" r:id="rId78"/>
    <p:sldId id="290" r:id="rId79"/>
    <p:sldId id="291" r:id="rId80"/>
    <p:sldId id="292" r:id="rId81"/>
    <p:sldId id="293" r:id="rId82"/>
    <p:sldId id="294" r:id="rId83"/>
    <p:sldId id="295" r:id="rId8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Consolas" charset="1" panose="020B0609020204030204"/>
      <p:regular r:id="rId11"/>
    </p:embeddedFont>
    <p:embeddedFont>
      <p:font typeface="Consolas Bold" charset="1" panose="020B0709020204030204"/>
      <p:regular r:id="rId12"/>
    </p:embeddedFont>
    <p:embeddedFont>
      <p:font typeface="Consolas Italics" charset="1" panose="020B06090202040A0204"/>
      <p:regular r:id="rId13"/>
    </p:embeddedFont>
    <p:embeddedFont>
      <p:font typeface="Consolas Bold Italics" charset="1" panose="020B07090202040A0204"/>
      <p:regular r:id="rId14"/>
    </p:embeddedFont>
    <p:embeddedFont>
      <p:font typeface="Poppins" charset="1" panose="00000500000000000000"/>
      <p:regular r:id="rId15"/>
    </p:embeddedFont>
    <p:embeddedFont>
      <p:font typeface="Poppins Bold" charset="1" panose="00000800000000000000"/>
      <p:regular r:id="rId16"/>
    </p:embeddedFont>
    <p:embeddedFont>
      <p:font typeface="Poppins Italics" charset="1" panose="00000500000000000000"/>
      <p:regular r:id="rId17"/>
    </p:embeddedFont>
    <p:embeddedFont>
      <p:font typeface="Poppins Bold Italics" charset="1" panose="00000800000000000000"/>
      <p:regular r:id="rId18"/>
    </p:embeddedFont>
    <p:embeddedFont>
      <p:font typeface="Poppins Thin" charset="1" panose="00000300000000000000"/>
      <p:regular r:id="rId19"/>
    </p:embeddedFont>
    <p:embeddedFont>
      <p:font typeface="Poppins Thin Italics" charset="1" panose="00000300000000000000"/>
      <p:regular r:id="rId20"/>
    </p:embeddedFont>
    <p:embeddedFont>
      <p:font typeface="Poppins Extra-Light" charset="1" panose="00000300000000000000"/>
      <p:regular r:id="rId21"/>
    </p:embeddedFont>
    <p:embeddedFont>
      <p:font typeface="Poppins Extra-Light Italics" charset="1" panose="00000300000000000000"/>
      <p:regular r:id="rId22"/>
    </p:embeddedFont>
    <p:embeddedFont>
      <p:font typeface="Poppins Light" charset="1" panose="00000400000000000000"/>
      <p:regular r:id="rId23"/>
    </p:embeddedFont>
    <p:embeddedFont>
      <p:font typeface="Poppins Light Italics" charset="1" panose="00000400000000000000"/>
      <p:regular r:id="rId24"/>
    </p:embeddedFont>
    <p:embeddedFont>
      <p:font typeface="Poppins Medium" charset="1" panose="00000600000000000000"/>
      <p:regular r:id="rId25"/>
    </p:embeddedFont>
    <p:embeddedFont>
      <p:font typeface="Poppins Medium Italics" charset="1" panose="00000600000000000000"/>
      <p:regular r:id="rId26"/>
    </p:embeddedFont>
    <p:embeddedFont>
      <p:font typeface="Poppins Semi-Bold" charset="1" panose="00000700000000000000"/>
      <p:regular r:id="rId27"/>
    </p:embeddedFont>
    <p:embeddedFont>
      <p:font typeface="Poppins Semi-Bold Italics" charset="1" panose="00000700000000000000"/>
      <p:regular r:id="rId28"/>
    </p:embeddedFont>
    <p:embeddedFont>
      <p:font typeface="Poppins Ultra-Bold" charset="1" panose="00000900000000000000"/>
      <p:regular r:id="rId29"/>
    </p:embeddedFont>
    <p:embeddedFont>
      <p:font typeface="Poppins Ultra-Bold Italics" charset="1" panose="00000900000000000000"/>
      <p:regular r:id="rId30"/>
    </p:embeddedFont>
    <p:embeddedFont>
      <p:font typeface="Poppins Heavy" charset="1" panose="00000A00000000000000"/>
      <p:regular r:id="rId31"/>
    </p:embeddedFont>
    <p:embeddedFont>
      <p:font typeface="Poppins Heavy Italics" charset="1" panose="00000A00000000000000"/>
      <p:regular r:id="rId32"/>
    </p:embeddedFont>
    <p:embeddedFont>
      <p:font typeface="Inter" charset="1" panose="020B0502030000000004"/>
      <p:regular r:id="rId33"/>
    </p:embeddedFont>
    <p:embeddedFont>
      <p:font typeface="Inter Bold" charset="1" panose="020B0802030000000004"/>
      <p:regular r:id="rId34"/>
    </p:embeddedFont>
    <p:embeddedFont>
      <p:font typeface="Inter Italics" charset="1" panose="020B0502030000000004"/>
      <p:regular r:id="rId35"/>
    </p:embeddedFont>
    <p:embeddedFont>
      <p:font typeface="Inter Bold Italics" charset="1" panose="020B0802030000000004"/>
      <p:regular r:id="rId36"/>
    </p:embeddedFont>
    <p:embeddedFont>
      <p:font typeface="Inter Thin" charset="1" panose="020B0A02050000000004"/>
      <p:regular r:id="rId37"/>
    </p:embeddedFont>
    <p:embeddedFont>
      <p:font typeface="Inter Thin Italics" charset="1" panose="020B0A02050000000004"/>
      <p:regular r:id="rId38"/>
    </p:embeddedFont>
    <p:embeddedFont>
      <p:font typeface="Inter Extra-Light" charset="1" panose="02000503000000020004"/>
      <p:regular r:id="rId39"/>
    </p:embeddedFont>
    <p:embeddedFont>
      <p:font typeface="Inter Light" charset="1" panose="02000503000000020004"/>
      <p:regular r:id="rId40"/>
    </p:embeddedFont>
    <p:embeddedFont>
      <p:font typeface="Inter Medium" charset="1" panose="02000503000000020004"/>
      <p:regular r:id="rId41"/>
    </p:embeddedFont>
    <p:embeddedFont>
      <p:font typeface="Inter Semi-Bold" charset="1" panose="02000503000000020004"/>
      <p:regular r:id="rId42"/>
    </p:embeddedFont>
    <p:embeddedFont>
      <p:font typeface="Inter Ultra-Bold" charset="1" panose="02000503000000020004"/>
      <p:regular r:id="rId43"/>
    </p:embeddedFont>
    <p:embeddedFont>
      <p:font typeface="Inter Heavy" charset="1" panose="02000503000000020004"/>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notesSlides/notesSlide14.xml" Type="http://schemas.openxmlformats.org/officeDocument/2006/relationships/notesSlide"/><Relationship Id="rId101" Target="notesSlides/notesSlide15.xml" Type="http://schemas.openxmlformats.org/officeDocument/2006/relationships/notesSlide"/><Relationship Id="rId102" Target="notesSlides/notesSlide16.xml" Type="http://schemas.openxmlformats.org/officeDocument/2006/relationships/notesSlide"/><Relationship Id="rId103" Target="notesSlides/notesSlide17.xml" Type="http://schemas.openxmlformats.org/officeDocument/2006/relationships/notesSlide"/><Relationship Id="rId104" Target="notesSlides/notesSlide18.xml" Type="http://schemas.openxmlformats.org/officeDocument/2006/relationships/notesSlide"/><Relationship Id="rId105" Target="notesSlides/notesSlide19.xml" Type="http://schemas.openxmlformats.org/officeDocument/2006/relationships/notesSlide"/><Relationship Id="rId106" Target="notesSlides/notesSlide20.xml" Type="http://schemas.openxmlformats.org/officeDocument/2006/relationships/notesSlide"/><Relationship Id="rId107" Target="notesSlides/notesSlide21.xml" Type="http://schemas.openxmlformats.org/officeDocument/2006/relationships/note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60" Target="slides/slide16.xml" Type="http://schemas.openxmlformats.org/officeDocument/2006/relationships/slide"/><Relationship Id="rId61" Target="slides/slide17.xml" Type="http://schemas.openxmlformats.org/officeDocument/2006/relationships/slide"/><Relationship Id="rId62" Target="slides/slide18.xml" Type="http://schemas.openxmlformats.org/officeDocument/2006/relationships/slide"/><Relationship Id="rId63" Target="slides/slide19.xml" Type="http://schemas.openxmlformats.org/officeDocument/2006/relationships/slide"/><Relationship Id="rId64" Target="slides/slide20.xml" Type="http://schemas.openxmlformats.org/officeDocument/2006/relationships/slide"/><Relationship Id="rId65" Target="slides/slide21.xml" Type="http://schemas.openxmlformats.org/officeDocument/2006/relationships/slide"/><Relationship Id="rId66" Target="slides/slide22.xml" Type="http://schemas.openxmlformats.org/officeDocument/2006/relationships/slide"/><Relationship Id="rId67" Target="slides/slide23.xml" Type="http://schemas.openxmlformats.org/officeDocument/2006/relationships/slide"/><Relationship Id="rId68" Target="slides/slide24.xml" Type="http://schemas.openxmlformats.org/officeDocument/2006/relationships/slide"/><Relationship Id="rId69" Target="slides/slide25.xml" Type="http://schemas.openxmlformats.org/officeDocument/2006/relationships/slide"/><Relationship Id="rId7" Target="fonts/font7.fntdata" Type="http://schemas.openxmlformats.org/officeDocument/2006/relationships/font"/><Relationship Id="rId70" Target="slides/slide26.xml" Type="http://schemas.openxmlformats.org/officeDocument/2006/relationships/slide"/><Relationship Id="rId71" Target="slides/slide27.xml" Type="http://schemas.openxmlformats.org/officeDocument/2006/relationships/slide"/><Relationship Id="rId72" Target="slides/slide28.xml" Type="http://schemas.openxmlformats.org/officeDocument/2006/relationships/slide"/><Relationship Id="rId73" Target="slides/slide29.xml" Type="http://schemas.openxmlformats.org/officeDocument/2006/relationships/slide"/><Relationship Id="rId74" Target="slides/slide30.xml" Type="http://schemas.openxmlformats.org/officeDocument/2006/relationships/slide"/><Relationship Id="rId75" Target="slides/slide31.xml" Type="http://schemas.openxmlformats.org/officeDocument/2006/relationships/slide"/><Relationship Id="rId76" Target="slides/slide32.xml" Type="http://schemas.openxmlformats.org/officeDocument/2006/relationships/slide"/><Relationship Id="rId77" Target="slides/slide33.xml" Type="http://schemas.openxmlformats.org/officeDocument/2006/relationships/slide"/><Relationship Id="rId78" Target="slides/slide34.xml" Type="http://schemas.openxmlformats.org/officeDocument/2006/relationships/slide"/><Relationship Id="rId79" Target="slides/slide35.xml" Type="http://schemas.openxmlformats.org/officeDocument/2006/relationships/slide"/><Relationship Id="rId8" Target="fonts/font8.fntdata" Type="http://schemas.openxmlformats.org/officeDocument/2006/relationships/font"/><Relationship Id="rId80" Target="slides/slide36.xml" Type="http://schemas.openxmlformats.org/officeDocument/2006/relationships/slide"/><Relationship Id="rId81" Target="slides/slide37.xml" Type="http://schemas.openxmlformats.org/officeDocument/2006/relationships/slide"/><Relationship Id="rId82" Target="slides/slide38.xml" Type="http://schemas.openxmlformats.org/officeDocument/2006/relationships/slide"/><Relationship Id="rId83" Target="slides/slide39.xml" Type="http://schemas.openxmlformats.org/officeDocument/2006/relationships/slide"/><Relationship Id="rId84" Target="slides/slide40.xml" Type="http://schemas.openxmlformats.org/officeDocument/2006/relationships/slide"/><Relationship Id="rId85" Target="notesMasters/notesMaster1.xml" Type="http://schemas.openxmlformats.org/officeDocument/2006/relationships/notesMaster"/><Relationship Id="rId86" Target="theme/theme2.xml" Type="http://schemas.openxmlformats.org/officeDocument/2006/relationships/theme"/><Relationship Id="rId87" Target="notesSlides/notesSlide1.xml" Type="http://schemas.openxmlformats.org/officeDocument/2006/relationships/notesSlide"/><Relationship Id="rId88" Target="notesSlides/notesSlide2.xml" Type="http://schemas.openxmlformats.org/officeDocument/2006/relationships/notesSlide"/><Relationship Id="rId89" Target="notesSlides/notesSlide3.xml" Type="http://schemas.openxmlformats.org/officeDocument/2006/relationships/notesSlide"/><Relationship Id="rId9" Target="fonts/font9.fntdata" Type="http://schemas.openxmlformats.org/officeDocument/2006/relationships/font"/><Relationship Id="rId90" Target="notesSlides/notesSlide4.xml" Type="http://schemas.openxmlformats.org/officeDocument/2006/relationships/notesSlide"/><Relationship Id="rId91" Target="notesSlides/notesSlide5.xml" Type="http://schemas.openxmlformats.org/officeDocument/2006/relationships/notesSlide"/><Relationship Id="rId92" Target="notesSlides/notesSlide6.xml" Type="http://schemas.openxmlformats.org/officeDocument/2006/relationships/notesSlide"/><Relationship Id="rId93" Target="notesSlides/notesSlide7.xml" Type="http://schemas.openxmlformats.org/officeDocument/2006/relationships/notesSlide"/><Relationship Id="rId94" Target="notesSlides/notesSlide8.xml" Type="http://schemas.openxmlformats.org/officeDocument/2006/relationships/notesSlide"/><Relationship Id="rId95" Target="notesSlides/notesSlide9.xml" Type="http://schemas.openxmlformats.org/officeDocument/2006/relationships/notesSlide"/><Relationship Id="rId96" Target="notesSlides/notesSlide10.xml" Type="http://schemas.openxmlformats.org/officeDocument/2006/relationships/notesSlide"/><Relationship Id="rId97" Target="notesSlides/notesSlide11.xml" Type="http://schemas.openxmlformats.org/officeDocument/2006/relationships/notesSlide"/><Relationship Id="rId98" Target="notesSlides/notesSlide12.xml" Type="http://schemas.openxmlformats.org/officeDocument/2006/relationships/notesSlide"/><Relationship Id="rId99" Target="notesSlides/notesSlide13.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Scaling data dengan Z-Score, juga dikenal sebagai standarisasi, adalah proses untuk mengubah distribusi data sehingga memiliki nilai rata-rata (mean) sekitar 0 dan deviasi standar (standard deviation) sekitar 1. </a:t>
            </a:r>
          </a:p>
          <a:p>
            <a:r>
              <a:rPr lang="en-US"/>
              <a:t/>
            </a:r>
          </a:p>
          <a:p>
            <a:r>
              <a:rPr lang="en-US"/>
              <a:t>xlama - rata-rata</a:t>
            </a:r>
          </a:p>
          <a:p>
            <a:r>
              <a:rPr lang="en-US"/>
              <a:t>-----------------</a:t>
            </a:r>
          </a:p>
          <a:p>
            <a:r>
              <a:rPr lang="en-US"/>
              <a:t>standar deviasi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Ketika C besar, model SVM akan lebih memprioritaskan klasifikasi yang benar pada data pelatihan daripada margin yang besar.</a:t>
            </a:r>
          </a:p>
          <a:p>
            <a:r>
              <a:rPr lang="en-US"/>
              <a:t/>
            </a:r>
          </a:p>
          <a:p>
            <a:r>
              <a:rPr lang="en-US"/>
              <a:t>Ketika C kecil, model SVM akan lebih memprioritaskan margin yang besar daripada klasifikasi yang benar pada data pelatihan.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Ketika nilai gamma tinggi, svm akan cenderung lebih mempertimbangkan data data yang lebih dekat dengan hyperplane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Model ini bekerja dengan cara memecah masalah ke dalam serangkaian keputusan bertingkat yang akan menghasilkan prediksi berdasarkan rangkaian keputusan ini.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Langkah :</a:t>
            </a:r>
          </a:p>
          <a:p>
            <a:r>
              <a:rPr lang="en-US"/>
              <a:t>1. Insiasi titik baru</a:t>
            </a:r>
          </a:p>
          <a:p>
            <a:r>
              <a:rPr lang="en-US"/>
              <a:t>2. Menghitung dari titik baru tersebut ke pada titik yang sudah ada menggunakan </a:t>
            </a:r>
          </a:p>
          <a:p>
            <a:r>
              <a:rPr lang="en-US"/>
              <a:t>3. Sortir jarak dari kecil ke terbesar</a:t>
            </a:r>
          </a:p>
          <a:p>
            <a:r>
              <a:rPr lang="en-US"/>
              <a:t>4. Titik baru tersebut akan dikasilifiaski berdasarkan jarak yang terdekat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-margin harus maximum agar mampu mengatasi klasifikasi baru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-margin harus maximum agar mampu mengatasi klasifikasi baru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-margin harus maximum agar mampu mengatasi klasifikasi baru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-margin harus maximum agar mampu mengatasi klasifikasi baru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-margin harus maximum agar mampu mengatasi klasifikasi baru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Rsquared juga disebut koefisien dari determintaion karena menentukan seberapa dekat data dengan garis regresi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-margin harus maximum agar mampu mengatasi klasifikasi baru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Akurasi (Accuracy): Sebuah metrik yang mengukur sejauh mana model dapat memprediksi dengan benar.</a:t>
            </a:r>
          </a:p>
          <a:p>
            <a:r>
              <a:rPr lang="en-US"/>
              <a:t/>
            </a:r>
          </a:p>
          <a:p>
            <a:r>
              <a:rPr lang="en-US"/>
              <a:t>2. Presisi (Precision): Mengukur sejauh mana hasil positif yang dihasilkan oleh model adalah benar.</a:t>
            </a:r>
          </a:p>
          <a:p>
            <a:r>
              <a:rPr lang="en-US"/>
              <a:t/>
            </a:r>
          </a:p>
          <a:p>
            <a:r>
              <a:rPr lang="en-US"/>
              <a:t>3. Recall (Recall atau Sensitivity): Mengukur sejauh mana model dapat menemukan semua instance positif yang seharusnya ditemukan.</a:t>
            </a:r>
          </a:p>
          <a:p>
            <a:r>
              <a:rPr lang="en-US"/>
              <a:t/>
            </a:r>
          </a:p>
          <a:p>
            <a:r>
              <a:rPr lang="en-US"/>
              <a:t>4. F1-Score: Merupakan perpaduan antara presisi dan recall dan digunakan untuk mengukur kinerja model secara keseluruhan.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P(Y|X)</a:t>
            </a:r>
          </a:p>
          <a:p>
            <a:r>
              <a:rPr lang="en-US"/>
              <a:t>Probabilitas Posterior ini adalah hasil akhir yang ingin kita prediksi setelah adanya bukti</a:t>
            </a:r>
          </a:p>
          <a:p>
            <a:r>
              <a:rPr lang="en-US"/>
              <a:t>2. P(Y)</a:t>
            </a:r>
          </a:p>
          <a:p>
            <a:r>
              <a:rPr lang="en-US"/>
              <a:t>Probabilitas Prior adalah probabilitas awal sebelum adanya bukti</a:t>
            </a:r>
          </a:p>
          <a:p>
            <a:r>
              <a:rPr lang="en-US"/>
              <a:t>3. P(X)</a:t>
            </a:r>
          </a:p>
          <a:p>
            <a:r>
              <a:rPr lang="en-US"/>
              <a:t>Bukti data atau faktor normalisasi. Dalam praktiknya ini sering diabaikan karena pada akhirnya kita akan melihat besaran probabilitasnya</a:t>
            </a:r>
          </a:p>
          <a:p>
            <a:r>
              <a:rPr lang="en-US"/>
              <a:t/>
            </a:r>
          </a:p>
          <a:p>
            <a:r>
              <a:rPr lang="en-US"/>
              <a:t>P(A)        P(B)</a:t>
            </a:r>
          </a:p>
          <a:p>
            <a:r>
              <a:rPr lang="en-US"/>
              <a:t>---- atau ----</a:t>
            </a:r>
          </a:p>
          <a:p>
            <a:r>
              <a:rPr lang="en-US"/>
              <a:t>P(X)         P(X)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disebut naive karena beranggapan bahwa variabelnya independen</a:t>
            </a:r>
          </a:p>
          <a:p>
            <a:r>
              <a:rPr lang="en-US"/>
              <a:t/>
            </a:r>
          </a:p>
          <a:p>
            <a:r>
              <a:rPr lang="en-US"/>
              <a:t>atau</a:t>
            </a:r>
          </a:p>
          <a:p>
            <a:r>
              <a:rPr lang="en-US"/>
              <a:t/>
            </a:r>
          </a:p>
          <a:p>
            <a:r>
              <a:rPr lang="en-US"/>
              <a:t>Disebut naive karena tidak memperhatikan susunan kata</a:t>
            </a:r>
          </a:p>
          <a:p>
            <a:r>
              <a:rPr lang="en-US"/>
              <a:t/>
            </a:r>
          </a:p>
          <a:p>
            <a:r>
              <a:rPr lang="en-US"/>
              <a:t>Kelebihan :</a:t>
            </a:r>
          </a:p>
          <a:p>
            <a:r>
              <a:rPr lang="en-US"/>
              <a:t>- Sederhana </a:t>
            </a:r>
          </a:p>
          <a:p>
            <a:r>
              <a:rPr lang="en-US"/>
              <a:t/>
            </a:r>
          </a:p>
          <a:p>
            <a:r>
              <a:rPr lang="en-US"/>
              <a:t>Kekurangan:</a:t>
            </a:r>
          </a:p>
          <a:p>
            <a:r>
              <a:rPr lang="en-US"/>
              <a:t>- Chicago bulls != bulls chicago karena tidak mempedulikan hal tersebut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-margin harus maximum agar mampu mengatasi klasifikasi baru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Linear Kernel:</a:t>
            </a:r>
          </a:p>
          <a:p>
            <a:r>
              <a:rPr lang="en-US"/>
              <a:t>- Ini digunakan untuk masalah klasifikasi linier di mana data dapat dipisahkan dengan garis lurus.</a:t>
            </a:r>
          </a:p>
          <a:p>
            <a:r>
              <a:rPr lang="en-US"/>
              <a:t>- Kernel linear bekerja baik untuk dataset dengan fitur yang sedikit.</a:t>
            </a:r>
          </a:p>
          <a:p>
            <a:r>
              <a:rPr lang="en-US"/>
              <a:t/>
            </a:r>
          </a:p>
          <a:p>
            <a:r>
              <a:rPr lang="en-US"/>
              <a:t>2. Polynomial Kernel:</a:t>
            </a:r>
          </a:p>
          <a:p>
            <a:r>
              <a:rPr lang="en-US"/>
              <a:t/>
            </a:r>
          </a:p>
          <a:p>
            <a:r>
              <a:rPr lang="en-US"/>
              <a:t>- Polynomial kernel digunakan untuk mengubah data ke ruang dimensi yang lebih tinggi dengan menggunakan fungsi polinomial.</a:t>
            </a:r>
          </a:p>
          <a:p>
            <a:r>
              <a:rPr lang="en-US"/>
              <a:t>- Parameter utama yang harus ditentukan adalah derajat polinomial (degree), yang mengontrol kompleksitas transformasi polinomial.</a:t>
            </a:r>
          </a:p>
          <a:p>
            <a:r>
              <a:rPr lang="en-US"/>
              <a:t>- Polynomial kernel dapat menangani pola non-linier yang lebih kompleks daripada kernel linier.</a:t>
            </a:r>
          </a:p>
          <a:p>
            <a:r>
              <a:rPr lang="en-US"/>
              <a:t/>
            </a:r>
          </a:p>
          <a:p>
            <a:r>
              <a:rPr lang="en-US"/>
              <a:t>3. RBF (Radial Basis Function) Kernel:</a:t>
            </a:r>
          </a:p>
          <a:p>
            <a:r>
              <a:rPr lang="en-US"/>
              <a:t/>
            </a:r>
          </a:p>
          <a:p>
            <a:r>
              <a:rPr lang="en-US"/>
              <a:t>- Ini mengubah data ke ruang dimensi yang tak terbatas dengan menggunakan fungsi basis radial.</a:t>
            </a:r>
          </a:p>
          <a:p>
            <a:r>
              <a:rPr lang="en-US"/>
              <a:t>- Parameter utama yang harus ditentukan adalah parameter lebar gamma (γ), yang mengontrol seberapa jauh pengaruh setiap sampel dalam transformasi.</a:t>
            </a:r>
          </a:p>
          <a:p>
            <a:r>
              <a:rPr lang="en-US"/>
              <a:t>- RBF kernel sangat efektif dalam menangani masalah klasifikasi non-linier yang kompleks.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notesSlides/notesSlide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7.pn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6.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7.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2.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3.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4.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6.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7.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8.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9.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6.png" Type="http://schemas.openxmlformats.org/officeDocument/2006/relationships/image"/><Relationship Id="rId14" Target="../media/image67.svg" Type="http://schemas.openxmlformats.org/officeDocument/2006/relationships/image"/><Relationship Id="rId2" Target="../notesSlides/notesSlide2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media/image6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https://www.google.com/url?sa=i&amp;url=https%3A%2F%2Fpypi.org%2Fproject%2Fscipy%2F&amp;psig=AOvVaw0Ftj-tQ0h6pv7sP6UtVhPT&amp;ust=1695096862569000&amp;source=images&amp;cd=vfe&amp;opi=89978449&amp;ved=0CBAQjRxqFwoTCKC-oISms4EDFQAAAAAdAAAAABAE" TargetMode="External" Type="http://schemas.openxmlformats.org/officeDocument/2006/relationships/hyperlink"/><Relationship Id="rId9"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5" id="5"/>
          <p:cNvSpPr/>
          <p:nvPr/>
        </p:nvSpPr>
        <p:spPr>
          <a:xfrm flipH="false" flipV="false" rot="0">
            <a:off x="2058405" y="-1942095"/>
            <a:ext cx="14171191" cy="14171191"/>
          </a:xfrm>
          <a:custGeom>
            <a:avLst/>
            <a:gdLst/>
            <a:ahLst/>
            <a:cxnLst/>
            <a:rect r="r" b="b" t="t" l="l"/>
            <a:pathLst>
              <a:path h="14171191" w="14171191">
                <a:moveTo>
                  <a:pt x="0" y="0"/>
                </a:moveTo>
                <a:lnTo>
                  <a:pt x="14171190" y="0"/>
                </a:lnTo>
                <a:lnTo>
                  <a:pt x="14171190" y="14171190"/>
                </a:lnTo>
                <a:lnTo>
                  <a:pt x="0" y="14171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229595"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29595"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028700" y="1028700"/>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8228595"/>
            <a:ext cx="1029705" cy="1029705"/>
          </a:xfrm>
          <a:custGeom>
            <a:avLst/>
            <a:gdLst/>
            <a:ahLst/>
            <a:cxnLst/>
            <a:rect r="r" b="b" t="t" l="l"/>
            <a:pathLst>
              <a:path h="1029705" w="1029705">
                <a:moveTo>
                  <a:pt x="0" y="0"/>
                </a:moveTo>
                <a:lnTo>
                  <a:pt x="1029705" y="0"/>
                </a:lnTo>
                <a:lnTo>
                  <a:pt x="1029705" y="1029705"/>
                </a:lnTo>
                <a:lnTo>
                  <a:pt x="0" y="10297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884053" y="1265783"/>
            <a:ext cx="2519894" cy="792621"/>
          </a:xfrm>
          <a:custGeom>
            <a:avLst/>
            <a:gdLst/>
            <a:ahLst/>
            <a:cxnLst/>
            <a:rect r="r" b="b" t="t" l="l"/>
            <a:pathLst>
              <a:path h="792621" w="2519894">
                <a:moveTo>
                  <a:pt x="0" y="0"/>
                </a:moveTo>
                <a:lnTo>
                  <a:pt x="2519894" y="0"/>
                </a:lnTo>
                <a:lnTo>
                  <a:pt x="2519894" y="792622"/>
                </a:lnTo>
                <a:lnTo>
                  <a:pt x="0" y="792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3349117" y="3299826"/>
            <a:ext cx="11589765" cy="3496847"/>
          </a:xfrm>
          <a:prstGeom prst="rect">
            <a:avLst/>
          </a:prstGeom>
        </p:spPr>
        <p:txBody>
          <a:bodyPr anchor="t" rtlCol="false" tIns="0" lIns="0" bIns="0" rIns="0">
            <a:spAutoFit/>
          </a:bodyPr>
          <a:lstStyle/>
          <a:p>
            <a:pPr algn="ctr">
              <a:lnSpc>
                <a:spcPts val="14098"/>
              </a:lnSpc>
            </a:pPr>
            <a:r>
              <a:rPr lang="en-US" sz="10070">
                <a:solidFill>
                  <a:srgbClr val="FFFFFF"/>
                </a:solidFill>
                <a:latin typeface="Inter Bold"/>
              </a:rPr>
              <a:t>RINGKASAN</a:t>
            </a:r>
          </a:p>
          <a:p>
            <a:pPr algn="ctr">
              <a:lnSpc>
                <a:spcPts val="14098"/>
              </a:lnSpc>
              <a:spcBef>
                <a:spcPct val="0"/>
              </a:spcBef>
            </a:pPr>
            <a:r>
              <a:rPr lang="en-US" sz="10070">
                <a:solidFill>
                  <a:srgbClr val="FFFFFF"/>
                </a:solidFill>
                <a:latin typeface="Inter Bold"/>
              </a:rPr>
              <a:t>HASIL COURSE</a:t>
            </a:r>
          </a:p>
        </p:txBody>
      </p:sp>
      <p:sp>
        <p:nvSpPr>
          <p:cNvPr name="TextBox 12" id="12"/>
          <p:cNvSpPr txBox="true"/>
          <p:nvPr/>
        </p:nvSpPr>
        <p:spPr>
          <a:xfrm rot="0">
            <a:off x="7884053" y="1491783"/>
            <a:ext cx="2519894" cy="311949"/>
          </a:xfrm>
          <a:prstGeom prst="rect">
            <a:avLst/>
          </a:prstGeom>
        </p:spPr>
        <p:txBody>
          <a:bodyPr anchor="t" rtlCol="false" tIns="0" lIns="0" bIns="0" rIns="0">
            <a:spAutoFit/>
          </a:bodyPr>
          <a:lstStyle/>
          <a:p>
            <a:pPr algn="ctr">
              <a:lnSpc>
                <a:spcPts val="2695"/>
              </a:lnSpc>
              <a:spcBef>
                <a:spcPct val="0"/>
              </a:spcBef>
            </a:pPr>
            <a:r>
              <a:rPr lang="en-US" sz="1925">
                <a:solidFill>
                  <a:srgbClr val="FFFFFF"/>
                </a:solidFill>
                <a:latin typeface="Poppins Bold"/>
              </a:rPr>
              <a:t>PRESENTASI</a:t>
            </a:r>
          </a:p>
        </p:txBody>
      </p:sp>
      <p:sp>
        <p:nvSpPr>
          <p:cNvPr name="TextBox 13" id="13"/>
          <p:cNvSpPr txBox="true"/>
          <p:nvPr/>
        </p:nvSpPr>
        <p:spPr>
          <a:xfrm rot="0">
            <a:off x="6195176" y="8800464"/>
            <a:ext cx="5897647" cy="45783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Poppins"/>
              </a:rPr>
              <a:t>oleh:  Rere Arga Dewanata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42278" y="711678"/>
            <a:ext cx="634043" cy="634043"/>
          </a:xfrm>
          <a:custGeom>
            <a:avLst/>
            <a:gdLst/>
            <a:ahLst/>
            <a:cxnLst/>
            <a:rect r="r" b="b" t="t" l="l"/>
            <a:pathLst>
              <a:path h="634043" w="634043">
                <a:moveTo>
                  <a:pt x="0" y="0"/>
                </a:moveTo>
                <a:lnTo>
                  <a:pt x="634044" y="0"/>
                </a:lnTo>
                <a:lnTo>
                  <a:pt x="634044"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4657" y="92583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65811" y="1850556"/>
            <a:ext cx="14956378" cy="8041787"/>
          </a:xfrm>
          <a:custGeom>
            <a:avLst/>
            <a:gdLst/>
            <a:ahLst/>
            <a:cxnLst/>
            <a:rect r="r" b="b" t="t" l="l"/>
            <a:pathLst>
              <a:path h="8041787" w="14956378">
                <a:moveTo>
                  <a:pt x="0" y="0"/>
                </a:moveTo>
                <a:lnTo>
                  <a:pt x="14956378" y="0"/>
                </a:lnTo>
                <a:lnTo>
                  <a:pt x="14956378" y="8041787"/>
                </a:lnTo>
                <a:lnTo>
                  <a:pt x="0" y="8041787"/>
                </a:lnTo>
                <a:lnTo>
                  <a:pt x="0" y="0"/>
                </a:lnTo>
                <a:close/>
              </a:path>
            </a:pathLst>
          </a:custGeom>
          <a:blipFill>
            <a:blip r:embed="rId6"/>
            <a:stretch>
              <a:fillRect l="0" t="0" r="0" b="0"/>
            </a:stretch>
          </a:blipFill>
        </p:spPr>
      </p:sp>
      <p:sp>
        <p:nvSpPr>
          <p:cNvPr name="TextBox 6" id="6"/>
          <p:cNvSpPr txBox="true"/>
          <p:nvPr/>
        </p:nvSpPr>
        <p:spPr>
          <a:xfrm rot="0">
            <a:off x="4325923" y="457200"/>
            <a:ext cx="9636154" cy="1028700"/>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Hasil Import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42278" y="711678"/>
            <a:ext cx="634043" cy="634043"/>
          </a:xfrm>
          <a:custGeom>
            <a:avLst/>
            <a:gdLst/>
            <a:ahLst/>
            <a:cxnLst/>
            <a:rect r="r" b="b" t="t" l="l"/>
            <a:pathLst>
              <a:path h="634043" w="634043">
                <a:moveTo>
                  <a:pt x="0" y="0"/>
                </a:moveTo>
                <a:lnTo>
                  <a:pt x="634044" y="0"/>
                </a:lnTo>
                <a:lnTo>
                  <a:pt x="634044"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4657" y="92583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5" id="5"/>
          <p:cNvGraphicFramePr>
            <a:graphicFrameLocks noGrp="true"/>
          </p:cNvGraphicFramePr>
          <p:nvPr/>
        </p:nvGraphicFramePr>
        <p:xfrm>
          <a:off x="3404113" y="3132114"/>
          <a:ext cx="11479775" cy="6057900"/>
        </p:xfrm>
        <a:graphic>
          <a:graphicData uri="http://schemas.openxmlformats.org/drawingml/2006/table">
            <a:tbl>
              <a:tblPr/>
              <a:tblGrid>
                <a:gridCol w="4179992"/>
                <a:gridCol w="3649891"/>
                <a:gridCol w="3649891"/>
              </a:tblGrid>
              <a:tr h="1169405">
                <a:tc>
                  <a:txBody>
                    <a:bodyPr anchor="t" rtlCol="false"/>
                    <a:lstStyle/>
                    <a:p>
                      <a:pPr algn="ctr" marL="0" indent="0" lvl="0">
                        <a:lnSpc>
                          <a:spcPts val="4199"/>
                        </a:lnSpc>
                        <a:spcBef>
                          <a:spcPct val="0"/>
                        </a:spcBef>
                        <a:defRPr/>
                      </a:pPr>
                      <a:r>
                        <a:rPr lang="en-US" sz="2999">
                          <a:solidFill>
                            <a:srgbClr val="FFFFFF"/>
                          </a:solidFill>
                          <a:latin typeface="Poppins"/>
                        </a:rPr>
                        <a:t>Method</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c>
                  <a:txBody>
                    <a:bodyPr anchor="t" rtlCol="false"/>
                    <a:lstStyle/>
                    <a:p>
                      <a:pPr algn="ctr" marL="0" indent="0" lvl="0">
                        <a:lnSpc>
                          <a:spcPts val="4199"/>
                        </a:lnSpc>
                        <a:spcBef>
                          <a:spcPct val="0"/>
                        </a:spcBef>
                        <a:defRPr/>
                      </a:pPr>
                      <a:r>
                        <a:rPr lang="en-US" sz="2999">
                          <a:solidFill>
                            <a:srgbClr val="FFFFFF"/>
                          </a:solidFill>
                          <a:latin typeface="Poppins"/>
                        </a:rPr>
                        <a:t>Fungsi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c>
                  <a:txBody>
                    <a:bodyPr anchor="t" rtlCol="false"/>
                    <a:lstStyle/>
                    <a:p>
                      <a:pPr algn="ctr" marL="0" indent="0" lvl="0">
                        <a:lnSpc>
                          <a:spcPts val="4199"/>
                        </a:lnSpc>
                        <a:spcBef>
                          <a:spcPct val="0"/>
                        </a:spcBef>
                        <a:defRPr/>
                      </a:pPr>
                      <a:r>
                        <a:rPr lang="en-US" sz="2999">
                          <a:solidFill>
                            <a:srgbClr val="FFFFFF"/>
                          </a:solidFill>
                          <a:latin typeface="Poppins"/>
                        </a:rPr>
                        <a:t>Keterangan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r>
              <a:tr h="920187">
                <a:tc>
                  <a:txBody>
                    <a:bodyPr anchor="t" rtlCol="false"/>
                    <a:lstStyle/>
                    <a:p>
                      <a:pPr algn="ctr" marL="0" indent="0" lvl="0">
                        <a:lnSpc>
                          <a:spcPts val="2799"/>
                        </a:lnSpc>
                        <a:spcBef>
                          <a:spcPct val="0"/>
                        </a:spcBef>
                        <a:defRPr/>
                      </a:pPr>
                      <a:r>
                        <a:rPr lang="en-US" sz="1999">
                          <a:solidFill>
                            <a:srgbClr val="FFFFFF"/>
                          </a:solidFill>
                          <a:latin typeface="Poppins"/>
                        </a:rPr>
                        <a:t>df.dtypes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Mengecek tipe data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984154">
                <a:tc>
                  <a:txBody>
                    <a:bodyPr anchor="t" rtlCol="false"/>
                    <a:lstStyle/>
                    <a:p>
                      <a:pPr algn="ctr" marL="0" indent="0" lvl="0">
                        <a:lnSpc>
                          <a:spcPts val="2799"/>
                        </a:lnSpc>
                        <a:spcBef>
                          <a:spcPct val="0"/>
                        </a:spcBef>
                        <a:defRPr/>
                      </a:pPr>
                      <a:r>
                        <a:rPr lang="en-US" sz="1999">
                          <a:solidFill>
                            <a:srgbClr val="FFFFFF"/>
                          </a:solidFill>
                          <a:latin typeface="Poppins"/>
                        </a:rPr>
                        <a:t>df.describe()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Melihat ringkasan statistik</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Menambahkan parameter (include= “all”) agar melihat lebih lengkap</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984154">
                <a:tc>
                  <a:txBody>
                    <a:bodyPr anchor="t" rtlCol="false"/>
                    <a:lstStyle/>
                    <a:p>
                      <a:pPr algn="ctr" marL="0" indent="0" lvl="0">
                        <a:lnSpc>
                          <a:spcPts val="2799"/>
                        </a:lnSpc>
                        <a:spcBef>
                          <a:spcPct val="0"/>
                        </a:spcBef>
                        <a:defRPr/>
                      </a:pPr>
                      <a:r>
                        <a:rPr lang="en-US" sz="1999">
                          <a:solidFill>
                            <a:srgbClr val="FFFFFF"/>
                          </a:solidFill>
                          <a:latin typeface="Poppins"/>
                        </a:rPr>
                        <a:t>df.info()</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Melihat ringkasan lengkap (terdapat tipe data dan jumlah nilai null)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6" id="6"/>
          <p:cNvSpPr txBox="true"/>
          <p:nvPr/>
        </p:nvSpPr>
        <p:spPr>
          <a:xfrm rot="0">
            <a:off x="2258930" y="597378"/>
            <a:ext cx="13770141" cy="2095283"/>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Beberapa Method Dataframe (df) Pandas untuk Melihat Kondisi 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Mengatasi Nilai yang Hilang</a:t>
            </a:r>
          </a:p>
        </p:txBody>
      </p:sp>
      <p:sp>
        <p:nvSpPr>
          <p:cNvPr name="Freeform 6" id="6"/>
          <p:cNvSpPr/>
          <p:nvPr/>
        </p:nvSpPr>
        <p:spPr>
          <a:xfrm flipH="false" flipV="false" rot="0">
            <a:off x="3348735" y="711841"/>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305222" y="180303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8" id="8"/>
          <p:cNvGraphicFramePr>
            <a:graphicFrameLocks noGrp="true"/>
          </p:cNvGraphicFramePr>
          <p:nvPr/>
        </p:nvGraphicFramePr>
        <p:xfrm>
          <a:off x="2360547" y="5143500"/>
          <a:ext cx="5386023" cy="4476121"/>
        </p:xfrm>
        <a:graphic>
          <a:graphicData uri="http://schemas.openxmlformats.org/drawingml/2006/table">
            <a:tbl>
              <a:tblPr/>
              <a:tblGrid>
                <a:gridCol w="3381245"/>
                <a:gridCol w="2004778"/>
              </a:tblGrid>
              <a:tr h="1172026">
                <a:tc>
                  <a:txBody>
                    <a:bodyPr anchor="t" rtlCol="false"/>
                    <a:lstStyle/>
                    <a:p>
                      <a:pPr algn="ctr" marL="0" indent="0" lvl="0">
                        <a:lnSpc>
                          <a:spcPts val="4199"/>
                        </a:lnSpc>
                        <a:spcBef>
                          <a:spcPct val="0"/>
                        </a:spcBef>
                        <a:defRPr/>
                      </a:pPr>
                      <a:r>
                        <a:rPr lang="en-US" sz="2999">
                          <a:solidFill>
                            <a:srgbClr val="FFFFFF"/>
                          </a:solidFill>
                          <a:latin typeface="Poppins"/>
                        </a:rPr>
                        <a:t>highway-mpg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c>
                  <a:txBody>
                    <a:bodyPr anchor="t" rtlCol="false"/>
                    <a:lstStyle/>
                    <a:p>
                      <a:pPr algn="ctr" marL="0" indent="0" lvl="0">
                        <a:lnSpc>
                          <a:spcPts val="4199"/>
                        </a:lnSpc>
                        <a:spcBef>
                          <a:spcPct val="0"/>
                        </a:spcBef>
                        <a:defRPr/>
                      </a:pPr>
                      <a:r>
                        <a:rPr lang="en-US" sz="2999">
                          <a:solidFill>
                            <a:srgbClr val="FFFFFF"/>
                          </a:solidFill>
                          <a:latin typeface="Poppins"/>
                        </a:rPr>
                        <a:t>price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r>
              <a:tr h="922250">
                <a:tc>
                  <a:txBody>
                    <a:bodyPr anchor="t" rtlCol="false"/>
                    <a:lstStyle/>
                    <a:p>
                      <a:pPr algn="ctr" marL="0" indent="0" lvl="0">
                        <a:lnSpc>
                          <a:spcPts val="2799"/>
                        </a:lnSpc>
                        <a:spcBef>
                          <a:spcPct val="0"/>
                        </a:spcBef>
                        <a:defRPr/>
                      </a:pPr>
                      <a:r>
                        <a:rPr lang="en-US" sz="1999">
                          <a:solidFill>
                            <a:srgbClr val="FFFFFF"/>
                          </a:solidFill>
                          <a:latin typeface="Poppins"/>
                        </a:rPr>
                        <a:t>20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23875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90922">
                <a:tc>
                  <a:txBody>
                    <a:bodyPr anchor="t" rtlCol="false"/>
                    <a:lstStyle/>
                    <a:p>
                      <a:pPr algn="ctr" marL="0" indent="0" lvl="0">
                        <a:lnSpc>
                          <a:spcPts val="2799"/>
                        </a:lnSpc>
                        <a:spcBef>
                          <a:spcPct val="0"/>
                        </a:spcBef>
                        <a:defRPr/>
                      </a:pPr>
                      <a:r>
                        <a:rPr lang="en-US" sz="1999">
                          <a:solidFill>
                            <a:srgbClr val="FFFFFF"/>
                          </a:solidFill>
                          <a:latin typeface="Poppins"/>
                        </a:rPr>
                        <a:t>22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NaN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90922">
                <a:tc>
                  <a:txBody>
                    <a:bodyPr anchor="t" rtlCol="false"/>
                    <a:lstStyle/>
                    <a:p>
                      <a:pPr algn="ctr" marL="0" indent="0" lvl="0">
                        <a:lnSpc>
                          <a:spcPts val="2799"/>
                        </a:lnSpc>
                        <a:spcBef>
                          <a:spcPct val="0"/>
                        </a:spcBef>
                        <a:defRPr/>
                      </a:pPr>
                      <a:r>
                        <a:rPr lang="en-US" sz="1999">
                          <a:solidFill>
                            <a:srgbClr val="FFFFFF"/>
                          </a:solidFill>
                          <a:latin typeface="Poppins"/>
                        </a:rPr>
                        <a:t>29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16430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AutoShape 9" id="9"/>
          <p:cNvSpPr/>
          <p:nvPr/>
        </p:nvSpPr>
        <p:spPr>
          <a:xfrm flipV="true">
            <a:off x="8174844" y="7848465"/>
            <a:ext cx="1937960" cy="0"/>
          </a:xfrm>
          <a:prstGeom prst="line">
            <a:avLst/>
          </a:prstGeom>
          <a:ln cap="flat" w="133350">
            <a:solidFill>
              <a:srgbClr val="FFFFFF"/>
            </a:solidFill>
            <a:prstDash val="solid"/>
            <a:headEnd type="none" len="sm" w="sm"/>
            <a:tailEnd type="arrow" len="sm" w="med"/>
          </a:ln>
        </p:spPr>
      </p:sp>
      <p:graphicFrame>
        <p:nvGraphicFramePr>
          <p:cNvPr name="Table 10" id="10"/>
          <p:cNvGraphicFramePr>
            <a:graphicFrameLocks noGrp="true"/>
          </p:cNvGraphicFramePr>
          <p:nvPr/>
        </p:nvGraphicFramePr>
        <p:xfrm>
          <a:off x="10541429" y="6136225"/>
          <a:ext cx="5386023" cy="3028950"/>
        </p:xfrm>
        <a:graphic>
          <a:graphicData uri="http://schemas.openxmlformats.org/drawingml/2006/table">
            <a:tbl>
              <a:tblPr/>
              <a:tblGrid>
                <a:gridCol w="3381245"/>
                <a:gridCol w="2004778"/>
              </a:tblGrid>
              <a:tr h="1176853">
                <a:tc>
                  <a:txBody>
                    <a:bodyPr anchor="t" rtlCol="false"/>
                    <a:lstStyle/>
                    <a:p>
                      <a:pPr algn="ctr" marL="0" indent="0" lvl="0">
                        <a:lnSpc>
                          <a:spcPts val="4199"/>
                        </a:lnSpc>
                        <a:spcBef>
                          <a:spcPct val="0"/>
                        </a:spcBef>
                        <a:defRPr/>
                      </a:pPr>
                      <a:r>
                        <a:rPr lang="en-US" sz="2999">
                          <a:solidFill>
                            <a:srgbClr val="FFFFFF"/>
                          </a:solidFill>
                          <a:latin typeface="Poppins"/>
                        </a:rPr>
                        <a:t>highway-mpg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c>
                  <a:txBody>
                    <a:bodyPr anchor="t" rtlCol="false"/>
                    <a:lstStyle/>
                    <a:p>
                      <a:pPr algn="ctr" marL="0" indent="0" lvl="0">
                        <a:lnSpc>
                          <a:spcPts val="4199"/>
                        </a:lnSpc>
                        <a:spcBef>
                          <a:spcPct val="0"/>
                        </a:spcBef>
                        <a:defRPr/>
                      </a:pPr>
                      <a:r>
                        <a:rPr lang="en-US" sz="2999">
                          <a:solidFill>
                            <a:srgbClr val="FFFFFF"/>
                          </a:solidFill>
                          <a:latin typeface="Poppins"/>
                        </a:rPr>
                        <a:t>price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r>
              <a:tr h="926048">
                <a:tc>
                  <a:txBody>
                    <a:bodyPr anchor="t" rtlCol="false"/>
                    <a:lstStyle/>
                    <a:p>
                      <a:pPr algn="ctr" marL="0" indent="0" lvl="0">
                        <a:lnSpc>
                          <a:spcPts val="2799"/>
                        </a:lnSpc>
                        <a:spcBef>
                          <a:spcPct val="0"/>
                        </a:spcBef>
                        <a:defRPr/>
                      </a:pPr>
                      <a:r>
                        <a:rPr lang="en-US" sz="1999">
                          <a:solidFill>
                            <a:srgbClr val="FFFFFF"/>
                          </a:solidFill>
                          <a:latin typeface="Poppins"/>
                        </a:rPr>
                        <a:t>20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23875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26048">
                <a:tc>
                  <a:txBody>
                    <a:bodyPr anchor="t" rtlCol="false"/>
                    <a:lstStyle/>
                    <a:p>
                      <a:pPr algn="ctr" marL="0" indent="0" lvl="0">
                        <a:lnSpc>
                          <a:spcPts val="2799"/>
                        </a:lnSpc>
                        <a:spcBef>
                          <a:spcPct val="0"/>
                        </a:spcBef>
                        <a:defRPr/>
                      </a:pPr>
                      <a:r>
                        <a:rPr lang="en-US" sz="1999">
                          <a:solidFill>
                            <a:srgbClr val="FFFFFF"/>
                          </a:solidFill>
                          <a:latin typeface="Poppins"/>
                        </a:rPr>
                        <a:t>29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16430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pSp>
        <p:nvGrpSpPr>
          <p:cNvPr name="Group 11" id="11"/>
          <p:cNvGrpSpPr/>
          <p:nvPr/>
        </p:nvGrpSpPr>
        <p:grpSpPr>
          <a:xfrm rot="0">
            <a:off x="4396354" y="3413921"/>
            <a:ext cx="9494941" cy="1032979"/>
            <a:chOff x="0" y="0"/>
            <a:chExt cx="2500725" cy="272060"/>
          </a:xfrm>
        </p:grpSpPr>
        <p:sp>
          <p:nvSpPr>
            <p:cNvPr name="Freeform 12" id="12"/>
            <p:cNvSpPr/>
            <p:nvPr/>
          </p:nvSpPr>
          <p:spPr>
            <a:xfrm flipH="false" flipV="false" rot="0">
              <a:off x="0" y="0"/>
              <a:ext cx="2500725" cy="272060"/>
            </a:xfrm>
            <a:custGeom>
              <a:avLst/>
              <a:gdLst/>
              <a:ahLst/>
              <a:cxnLst/>
              <a:rect r="r" b="b" t="t" l="l"/>
              <a:pathLst>
                <a:path h="272060" w="2500725">
                  <a:moveTo>
                    <a:pt x="41584" y="0"/>
                  </a:moveTo>
                  <a:lnTo>
                    <a:pt x="2459141" y="0"/>
                  </a:lnTo>
                  <a:cubicBezTo>
                    <a:pt x="2482107" y="0"/>
                    <a:pt x="2500725" y="18618"/>
                    <a:pt x="2500725" y="41584"/>
                  </a:cubicBezTo>
                  <a:lnTo>
                    <a:pt x="2500725" y="230476"/>
                  </a:lnTo>
                  <a:cubicBezTo>
                    <a:pt x="2500725" y="241505"/>
                    <a:pt x="2496344" y="252082"/>
                    <a:pt x="2488545" y="259881"/>
                  </a:cubicBezTo>
                  <a:cubicBezTo>
                    <a:pt x="2480747" y="267679"/>
                    <a:pt x="2470170" y="272060"/>
                    <a:pt x="2459141" y="272060"/>
                  </a:cubicBezTo>
                  <a:lnTo>
                    <a:pt x="41584" y="272060"/>
                  </a:lnTo>
                  <a:cubicBezTo>
                    <a:pt x="30555" y="272060"/>
                    <a:pt x="19978" y="267679"/>
                    <a:pt x="12180" y="259881"/>
                  </a:cubicBezTo>
                  <a:cubicBezTo>
                    <a:pt x="4381" y="252082"/>
                    <a:pt x="0" y="241505"/>
                    <a:pt x="0" y="230476"/>
                  </a:cubicBezTo>
                  <a:lnTo>
                    <a:pt x="0" y="41584"/>
                  </a:lnTo>
                  <a:cubicBezTo>
                    <a:pt x="0" y="30555"/>
                    <a:pt x="4381" y="19978"/>
                    <a:pt x="12180" y="12180"/>
                  </a:cubicBezTo>
                  <a:cubicBezTo>
                    <a:pt x="19978" y="4381"/>
                    <a:pt x="30555" y="0"/>
                    <a:pt x="41584" y="0"/>
                  </a:cubicBezTo>
                  <a:close/>
                </a:path>
              </a:pathLst>
            </a:custGeom>
            <a:solidFill>
              <a:srgbClr val="FFFFFF"/>
            </a:solidFill>
          </p:spPr>
        </p:sp>
        <p:sp>
          <p:nvSpPr>
            <p:cNvPr name="TextBox 13" id="13"/>
            <p:cNvSpPr txBox="true"/>
            <p:nvPr/>
          </p:nvSpPr>
          <p:spPr>
            <a:xfrm>
              <a:off x="0" y="-95250"/>
              <a:ext cx="812800" cy="908050"/>
            </a:xfrm>
            <a:prstGeom prst="rect">
              <a:avLst/>
            </a:prstGeom>
          </p:spPr>
          <p:txBody>
            <a:bodyPr anchor="ctr" rtlCol="false" tIns="50800" lIns="50800" bIns="50800" rIns="50800"/>
            <a:lstStyle/>
            <a:p>
              <a:pPr algn="ctr">
                <a:lnSpc>
                  <a:spcPts val="3359"/>
                </a:lnSpc>
              </a:pPr>
              <a:r>
                <a:rPr lang="en-US" sz="2399">
                  <a:solidFill>
                    <a:srgbClr val="000000"/>
                  </a:solidFill>
                  <a:latin typeface="Consolas Bold"/>
                </a:rPr>
                <a:t>df.dropna(subset=[”price”],axis=0,inplace=True)</a:t>
              </a:r>
            </a:p>
          </p:txBody>
        </p:sp>
      </p:grpSp>
      <p:sp>
        <p:nvSpPr>
          <p:cNvPr name="TextBox 14" id="14"/>
          <p:cNvSpPr txBox="true"/>
          <p:nvPr/>
        </p:nvSpPr>
        <p:spPr>
          <a:xfrm rot="0">
            <a:off x="4927921" y="1688730"/>
            <a:ext cx="8432158"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Drop </a:t>
            </a:r>
          </a:p>
        </p:txBody>
      </p:sp>
      <p:sp>
        <p:nvSpPr>
          <p:cNvPr name="TextBox 15" id="15"/>
          <p:cNvSpPr txBox="true"/>
          <p:nvPr/>
        </p:nvSpPr>
        <p:spPr>
          <a:xfrm rot="0">
            <a:off x="11090379" y="4731175"/>
            <a:ext cx="4288124" cy="1063625"/>
          </a:xfrm>
          <a:prstGeom prst="rect">
            <a:avLst/>
          </a:prstGeom>
        </p:spPr>
        <p:txBody>
          <a:bodyPr anchor="t" rtlCol="false" tIns="0" lIns="0" bIns="0" rIns="0">
            <a:spAutoFit/>
          </a:bodyPr>
          <a:lstStyle/>
          <a:p>
            <a:pPr algn="ctr">
              <a:lnSpc>
                <a:spcPts val="2799"/>
              </a:lnSpc>
            </a:pPr>
            <a:r>
              <a:rPr lang="en-US" sz="1999">
                <a:solidFill>
                  <a:srgbClr val="FFFFFF"/>
                </a:solidFill>
                <a:latin typeface="Poppins"/>
              </a:rPr>
              <a:t>axis = 0 -&gt; Drop row</a:t>
            </a:r>
          </a:p>
          <a:p>
            <a:pPr algn="ctr">
              <a:lnSpc>
                <a:spcPts val="2799"/>
              </a:lnSpc>
            </a:pPr>
            <a:r>
              <a:rPr lang="en-US" sz="1999">
                <a:solidFill>
                  <a:srgbClr val="FFFFFF"/>
                </a:solidFill>
                <a:latin typeface="Poppins"/>
              </a:rPr>
              <a:t>axis = 1 -&gt; Drop column</a:t>
            </a:r>
          </a:p>
          <a:p>
            <a:pPr algn="ctr">
              <a:lnSpc>
                <a:spcPts val="2799"/>
              </a:lnSpc>
              <a:spcBef>
                <a:spcPct val="0"/>
              </a:spcBef>
            </a:pPr>
            <a:r>
              <a:rPr lang="en-US" sz="1999">
                <a:solidFill>
                  <a:srgbClr val="FFFFFF"/>
                </a:solidFill>
                <a:latin typeface="Poppins"/>
              </a:rPr>
              <a:t>inplace=True -&gt; Menimpa data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Mengatasi Nilai yang Hilang</a:t>
            </a:r>
          </a:p>
        </p:txBody>
      </p:sp>
      <p:sp>
        <p:nvSpPr>
          <p:cNvPr name="Freeform 6" id="6"/>
          <p:cNvSpPr/>
          <p:nvPr/>
        </p:nvSpPr>
        <p:spPr>
          <a:xfrm flipH="false" flipV="false" rot="0">
            <a:off x="3348735" y="711841"/>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305222" y="180303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V="true">
            <a:off x="8174844" y="7848465"/>
            <a:ext cx="1937960" cy="0"/>
          </a:xfrm>
          <a:prstGeom prst="line">
            <a:avLst/>
          </a:prstGeom>
          <a:ln cap="flat" w="133350">
            <a:solidFill>
              <a:srgbClr val="FFFFFF"/>
            </a:solidFill>
            <a:prstDash val="solid"/>
            <a:headEnd type="none" len="sm" w="sm"/>
            <a:tailEnd type="arrow" len="sm" w="med"/>
          </a:ln>
        </p:spPr>
      </p:sp>
      <p:graphicFrame>
        <p:nvGraphicFramePr>
          <p:cNvPr name="Table 9" id="9"/>
          <p:cNvGraphicFramePr>
            <a:graphicFrameLocks noGrp="true"/>
          </p:cNvGraphicFramePr>
          <p:nvPr/>
        </p:nvGraphicFramePr>
        <p:xfrm>
          <a:off x="10541429" y="5143500"/>
          <a:ext cx="5386023" cy="4467225"/>
        </p:xfrm>
        <a:graphic>
          <a:graphicData uri="http://schemas.openxmlformats.org/drawingml/2006/table">
            <a:tbl>
              <a:tblPr/>
              <a:tblGrid>
                <a:gridCol w="3381245"/>
                <a:gridCol w="2004778"/>
              </a:tblGrid>
              <a:tr h="1700428">
                <a:tc>
                  <a:txBody>
                    <a:bodyPr anchor="t" rtlCol="false"/>
                    <a:lstStyle/>
                    <a:p>
                      <a:pPr algn="ctr" marL="0" indent="0" lvl="0">
                        <a:lnSpc>
                          <a:spcPts val="4199"/>
                        </a:lnSpc>
                        <a:spcBef>
                          <a:spcPct val="0"/>
                        </a:spcBef>
                        <a:defRPr/>
                      </a:pPr>
                      <a:r>
                        <a:rPr lang="en-US" sz="2999">
                          <a:solidFill>
                            <a:srgbClr val="FFFFFF"/>
                          </a:solidFill>
                          <a:latin typeface="Poppins"/>
                        </a:rPr>
                        <a:t>normalized-losses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c>
                  <a:txBody>
                    <a:bodyPr anchor="t" rtlCol="false"/>
                    <a:lstStyle/>
                    <a:p>
                      <a:pPr algn="ctr" marL="0" indent="0" lvl="0">
                        <a:lnSpc>
                          <a:spcPts val="4199"/>
                        </a:lnSpc>
                        <a:spcBef>
                          <a:spcPct val="0"/>
                        </a:spcBef>
                        <a:defRPr/>
                      </a:pPr>
                      <a:r>
                        <a:rPr lang="en-US" sz="2999">
                          <a:solidFill>
                            <a:srgbClr val="FFFFFF"/>
                          </a:solidFill>
                          <a:latin typeface="Poppins"/>
                        </a:rPr>
                        <a:t>make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r>
              <a:tr h="922266">
                <a:tc>
                  <a:txBody>
                    <a:bodyPr anchor="t" rtlCol="false"/>
                    <a:lstStyle/>
                    <a:p>
                      <a:pPr algn="ctr" marL="0" indent="0" lvl="0">
                        <a:lnSpc>
                          <a:spcPts val="2799"/>
                        </a:lnSpc>
                        <a:spcBef>
                          <a:spcPct val="0"/>
                        </a:spcBef>
                        <a:defRPr/>
                      </a:pPr>
                      <a:r>
                        <a:rPr lang="en-US" sz="1999">
                          <a:solidFill>
                            <a:srgbClr val="FFFFFF"/>
                          </a:solidFill>
                          <a:latin typeface="Poppins"/>
                        </a:rPr>
                        <a:t>164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audi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22266">
                <a:tc>
                  <a:txBody>
                    <a:bodyPr anchor="t" rtlCol="false"/>
                    <a:lstStyle/>
                    <a:p>
                      <a:pPr algn="ctr" marL="0" indent="0" lvl="0">
                        <a:lnSpc>
                          <a:spcPts val="2799"/>
                        </a:lnSpc>
                        <a:spcBef>
                          <a:spcPct val="0"/>
                        </a:spcBef>
                        <a:defRPr/>
                      </a:pPr>
                      <a:r>
                        <a:rPr lang="en-US" sz="1999">
                          <a:solidFill>
                            <a:srgbClr val="FFFFFF"/>
                          </a:solidFill>
                          <a:latin typeface="Poppins"/>
                        </a:rPr>
                        <a:t>162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audi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22266">
                <a:tc>
                  <a:txBody>
                    <a:bodyPr anchor="t" rtlCol="false"/>
                    <a:lstStyle/>
                    <a:p>
                      <a:pPr algn="ctr" marL="0" indent="0" lvl="0">
                        <a:lnSpc>
                          <a:spcPts val="2799"/>
                        </a:lnSpc>
                        <a:spcBef>
                          <a:spcPct val="0"/>
                        </a:spcBef>
                        <a:defRPr/>
                      </a:pPr>
                      <a:r>
                        <a:rPr lang="en-US" sz="1999">
                          <a:solidFill>
                            <a:srgbClr val="FFFFFF"/>
                          </a:solidFill>
                          <a:latin typeface="Poppins"/>
                        </a:rPr>
                        <a:t>158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audi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grpSp>
        <p:nvGrpSpPr>
          <p:cNvPr name="Group 10" id="10"/>
          <p:cNvGrpSpPr/>
          <p:nvPr/>
        </p:nvGrpSpPr>
        <p:grpSpPr>
          <a:xfrm rot="0">
            <a:off x="4396354" y="3413921"/>
            <a:ext cx="9494941" cy="1032979"/>
            <a:chOff x="0" y="0"/>
            <a:chExt cx="2500725" cy="272060"/>
          </a:xfrm>
        </p:grpSpPr>
        <p:sp>
          <p:nvSpPr>
            <p:cNvPr name="Freeform 11" id="11"/>
            <p:cNvSpPr/>
            <p:nvPr/>
          </p:nvSpPr>
          <p:spPr>
            <a:xfrm flipH="false" flipV="false" rot="0">
              <a:off x="0" y="0"/>
              <a:ext cx="2500725" cy="272060"/>
            </a:xfrm>
            <a:custGeom>
              <a:avLst/>
              <a:gdLst/>
              <a:ahLst/>
              <a:cxnLst/>
              <a:rect r="r" b="b" t="t" l="l"/>
              <a:pathLst>
                <a:path h="272060" w="2500725">
                  <a:moveTo>
                    <a:pt x="41584" y="0"/>
                  </a:moveTo>
                  <a:lnTo>
                    <a:pt x="2459141" y="0"/>
                  </a:lnTo>
                  <a:cubicBezTo>
                    <a:pt x="2482107" y="0"/>
                    <a:pt x="2500725" y="18618"/>
                    <a:pt x="2500725" y="41584"/>
                  </a:cubicBezTo>
                  <a:lnTo>
                    <a:pt x="2500725" y="230476"/>
                  </a:lnTo>
                  <a:cubicBezTo>
                    <a:pt x="2500725" y="241505"/>
                    <a:pt x="2496344" y="252082"/>
                    <a:pt x="2488545" y="259881"/>
                  </a:cubicBezTo>
                  <a:cubicBezTo>
                    <a:pt x="2480747" y="267679"/>
                    <a:pt x="2470170" y="272060"/>
                    <a:pt x="2459141" y="272060"/>
                  </a:cubicBezTo>
                  <a:lnTo>
                    <a:pt x="41584" y="272060"/>
                  </a:lnTo>
                  <a:cubicBezTo>
                    <a:pt x="30555" y="272060"/>
                    <a:pt x="19978" y="267679"/>
                    <a:pt x="12180" y="259881"/>
                  </a:cubicBezTo>
                  <a:cubicBezTo>
                    <a:pt x="4381" y="252082"/>
                    <a:pt x="0" y="241505"/>
                    <a:pt x="0" y="230476"/>
                  </a:cubicBezTo>
                  <a:lnTo>
                    <a:pt x="0" y="41584"/>
                  </a:lnTo>
                  <a:cubicBezTo>
                    <a:pt x="0" y="30555"/>
                    <a:pt x="4381" y="19978"/>
                    <a:pt x="12180" y="12180"/>
                  </a:cubicBezTo>
                  <a:cubicBezTo>
                    <a:pt x="19978" y="4381"/>
                    <a:pt x="30555" y="0"/>
                    <a:pt x="41584" y="0"/>
                  </a:cubicBezTo>
                  <a:close/>
                </a:path>
              </a:pathLst>
            </a:custGeom>
            <a:solidFill>
              <a:srgbClr val="FFFFFF"/>
            </a:solidFill>
          </p:spPr>
        </p:sp>
        <p:sp>
          <p:nvSpPr>
            <p:cNvPr name="TextBox 12" id="12"/>
            <p:cNvSpPr txBox="true"/>
            <p:nvPr/>
          </p:nvSpPr>
          <p:spPr>
            <a:xfrm>
              <a:off x="0" y="-95250"/>
              <a:ext cx="812800" cy="908050"/>
            </a:xfrm>
            <a:prstGeom prst="rect">
              <a:avLst/>
            </a:prstGeom>
          </p:spPr>
          <p:txBody>
            <a:bodyPr anchor="ctr" rtlCol="false" tIns="50800" lIns="50800" bIns="50800" rIns="50800"/>
            <a:lstStyle/>
            <a:p>
              <a:pPr algn="ctr">
                <a:lnSpc>
                  <a:spcPts val="3359"/>
                </a:lnSpc>
              </a:pPr>
              <a:r>
                <a:rPr lang="en-US" sz="2399">
                  <a:solidFill>
                    <a:srgbClr val="000000"/>
                  </a:solidFill>
                  <a:latin typeface="Consolas Bold"/>
                </a:rPr>
                <a:t>mean = df[”normalized-losses”].mean()</a:t>
              </a:r>
            </a:p>
            <a:p>
              <a:pPr algn="ctr">
                <a:lnSpc>
                  <a:spcPts val="3359"/>
                </a:lnSpc>
              </a:pPr>
              <a:r>
                <a:rPr lang="en-US" sz="2399">
                  <a:solidFill>
                    <a:srgbClr val="000000"/>
                  </a:solidFill>
                  <a:latin typeface="Consolas Bold"/>
                </a:rPr>
                <a:t>df[”normalized-losses”].replace(np.nan,mean)</a:t>
              </a:r>
            </a:p>
          </p:txBody>
        </p:sp>
      </p:grpSp>
      <p:sp>
        <p:nvSpPr>
          <p:cNvPr name="TextBox 13" id="13"/>
          <p:cNvSpPr txBox="true"/>
          <p:nvPr/>
        </p:nvSpPr>
        <p:spPr>
          <a:xfrm rot="0">
            <a:off x="4927921" y="1688730"/>
            <a:ext cx="8432158" cy="1028700"/>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Mengganti</a:t>
            </a:r>
          </a:p>
        </p:txBody>
      </p:sp>
      <p:graphicFrame>
        <p:nvGraphicFramePr>
          <p:cNvPr name="Table 14" id="14"/>
          <p:cNvGraphicFramePr>
            <a:graphicFrameLocks noGrp="true"/>
          </p:cNvGraphicFramePr>
          <p:nvPr/>
        </p:nvGraphicFramePr>
        <p:xfrm>
          <a:off x="2360196" y="5142225"/>
          <a:ext cx="5386023" cy="4467225"/>
        </p:xfrm>
        <a:graphic>
          <a:graphicData uri="http://schemas.openxmlformats.org/drawingml/2006/table">
            <a:tbl>
              <a:tblPr/>
              <a:tblGrid>
                <a:gridCol w="3381245"/>
                <a:gridCol w="2004778"/>
              </a:tblGrid>
              <a:tr h="1700428">
                <a:tc>
                  <a:txBody>
                    <a:bodyPr anchor="t" rtlCol="false"/>
                    <a:lstStyle/>
                    <a:p>
                      <a:pPr algn="ctr" marL="0" indent="0" lvl="0">
                        <a:lnSpc>
                          <a:spcPts val="4199"/>
                        </a:lnSpc>
                        <a:spcBef>
                          <a:spcPct val="0"/>
                        </a:spcBef>
                        <a:defRPr/>
                      </a:pPr>
                      <a:r>
                        <a:rPr lang="en-US" sz="2999">
                          <a:solidFill>
                            <a:srgbClr val="FFFFFF"/>
                          </a:solidFill>
                          <a:latin typeface="Poppins"/>
                        </a:rPr>
                        <a:t>normalized-losses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c>
                  <a:txBody>
                    <a:bodyPr anchor="t" rtlCol="false"/>
                    <a:lstStyle/>
                    <a:p>
                      <a:pPr algn="ctr" marL="0" indent="0" lvl="0">
                        <a:lnSpc>
                          <a:spcPts val="4199"/>
                        </a:lnSpc>
                        <a:spcBef>
                          <a:spcPct val="0"/>
                        </a:spcBef>
                        <a:defRPr/>
                      </a:pPr>
                      <a:r>
                        <a:rPr lang="en-US" sz="2999">
                          <a:solidFill>
                            <a:srgbClr val="FFFFFF"/>
                          </a:solidFill>
                          <a:latin typeface="Poppins"/>
                        </a:rPr>
                        <a:t>make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r>
              <a:tr h="922266">
                <a:tc>
                  <a:txBody>
                    <a:bodyPr anchor="t" rtlCol="false"/>
                    <a:lstStyle/>
                    <a:p>
                      <a:pPr algn="ctr" marL="0" indent="0" lvl="0">
                        <a:lnSpc>
                          <a:spcPts val="2799"/>
                        </a:lnSpc>
                        <a:spcBef>
                          <a:spcPct val="0"/>
                        </a:spcBef>
                        <a:defRPr/>
                      </a:pPr>
                      <a:r>
                        <a:rPr lang="en-US" sz="1999">
                          <a:solidFill>
                            <a:srgbClr val="FFFFFF"/>
                          </a:solidFill>
                          <a:latin typeface="Poppins"/>
                        </a:rPr>
                        <a:t>164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audi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22266">
                <a:tc>
                  <a:txBody>
                    <a:bodyPr anchor="t" rtlCol="false"/>
                    <a:lstStyle/>
                    <a:p>
                      <a:pPr algn="ctr" marL="0" indent="0" lvl="0">
                        <a:lnSpc>
                          <a:spcPts val="2799"/>
                        </a:lnSpc>
                        <a:spcBef>
                          <a:spcPct val="0"/>
                        </a:spcBef>
                        <a:defRPr/>
                      </a:pPr>
                      <a:r>
                        <a:rPr lang="en-US" sz="1999">
                          <a:solidFill>
                            <a:srgbClr val="FFFFFF"/>
                          </a:solidFill>
                          <a:latin typeface="Poppins"/>
                        </a:rPr>
                        <a:t>NaN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audi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22266">
                <a:tc>
                  <a:txBody>
                    <a:bodyPr anchor="t" rtlCol="false"/>
                    <a:lstStyle/>
                    <a:p>
                      <a:pPr algn="ctr" marL="0" indent="0" lvl="0">
                        <a:lnSpc>
                          <a:spcPts val="2799"/>
                        </a:lnSpc>
                        <a:spcBef>
                          <a:spcPct val="0"/>
                        </a:spcBef>
                        <a:defRPr/>
                      </a:pPr>
                      <a:r>
                        <a:rPr lang="en-US" sz="1999">
                          <a:solidFill>
                            <a:srgbClr val="FFFFFF"/>
                          </a:solidFill>
                          <a:latin typeface="Poppins"/>
                        </a:rPr>
                        <a:t>158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audi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63041" y="515923"/>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837048" y="951336"/>
            <a:ext cx="12613904"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Beberapa Cara Scaling Data</a:t>
            </a:r>
          </a:p>
        </p:txBody>
      </p:sp>
      <p:sp>
        <p:nvSpPr>
          <p:cNvPr name="Freeform 6" id="6"/>
          <p:cNvSpPr/>
          <p:nvPr/>
        </p:nvSpPr>
        <p:spPr>
          <a:xfrm flipH="false" flipV="false" rot="0">
            <a:off x="4386006" y="888738"/>
            <a:ext cx="634043" cy="634043"/>
          </a:xfrm>
          <a:custGeom>
            <a:avLst/>
            <a:gdLst/>
            <a:ahLst/>
            <a:cxnLst/>
            <a:rect r="r" b="b" t="t" l="l"/>
            <a:pathLst>
              <a:path h="634043" w="634043">
                <a:moveTo>
                  <a:pt x="0" y="0"/>
                </a:moveTo>
                <a:lnTo>
                  <a:pt x="634044" y="0"/>
                </a:lnTo>
                <a:lnTo>
                  <a:pt x="634044" y="634044"/>
                </a:lnTo>
                <a:lnTo>
                  <a:pt x="0" y="634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305222" y="3153030"/>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4396530" y="2437073"/>
            <a:ext cx="9494941" cy="1032979"/>
            <a:chOff x="0" y="0"/>
            <a:chExt cx="2500725" cy="272060"/>
          </a:xfrm>
        </p:grpSpPr>
        <p:sp>
          <p:nvSpPr>
            <p:cNvPr name="Freeform 9" id="9"/>
            <p:cNvSpPr/>
            <p:nvPr/>
          </p:nvSpPr>
          <p:spPr>
            <a:xfrm flipH="false" flipV="false" rot="0">
              <a:off x="0" y="0"/>
              <a:ext cx="2500725" cy="272060"/>
            </a:xfrm>
            <a:custGeom>
              <a:avLst/>
              <a:gdLst/>
              <a:ahLst/>
              <a:cxnLst/>
              <a:rect r="r" b="b" t="t" l="l"/>
              <a:pathLst>
                <a:path h="272060" w="2500725">
                  <a:moveTo>
                    <a:pt x="41584" y="0"/>
                  </a:moveTo>
                  <a:lnTo>
                    <a:pt x="2459141" y="0"/>
                  </a:lnTo>
                  <a:cubicBezTo>
                    <a:pt x="2482107" y="0"/>
                    <a:pt x="2500725" y="18618"/>
                    <a:pt x="2500725" y="41584"/>
                  </a:cubicBezTo>
                  <a:lnTo>
                    <a:pt x="2500725" y="230476"/>
                  </a:lnTo>
                  <a:cubicBezTo>
                    <a:pt x="2500725" y="241505"/>
                    <a:pt x="2496344" y="252082"/>
                    <a:pt x="2488545" y="259881"/>
                  </a:cubicBezTo>
                  <a:cubicBezTo>
                    <a:pt x="2480747" y="267679"/>
                    <a:pt x="2470170" y="272060"/>
                    <a:pt x="2459141" y="272060"/>
                  </a:cubicBezTo>
                  <a:lnTo>
                    <a:pt x="41584" y="272060"/>
                  </a:lnTo>
                  <a:cubicBezTo>
                    <a:pt x="30555" y="272060"/>
                    <a:pt x="19978" y="267679"/>
                    <a:pt x="12180" y="259881"/>
                  </a:cubicBezTo>
                  <a:cubicBezTo>
                    <a:pt x="4381" y="252082"/>
                    <a:pt x="0" y="241505"/>
                    <a:pt x="0" y="230476"/>
                  </a:cubicBezTo>
                  <a:lnTo>
                    <a:pt x="0" y="41584"/>
                  </a:lnTo>
                  <a:cubicBezTo>
                    <a:pt x="0" y="30555"/>
                    <a:pt x="4381" y="19978"/>
                    <a:pt x="12180" y="12180"/>
                  </a:cubicBezTo>
                  <a:cubicBezTo>
                    <a:pt x="19978" y="4381"/>
                    <a:pt x="30555" y="0"/>
                    <a:pt x="41584" y="0"/>
                  </a:cubicBezTo>
                  <a:close/>
                </a:path>
              </a:pathLst>
            </a:custGeom>
            <a:solidFill>
              <a:srgbClr val="FFFFFF"/>
            </a:solidFill>
          </p:spPr>
        </p:sp>
        <p:sp>
          <p:nvSpPr>
            <p:cNvPr name="TextBox 10" id="10"/>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399">
                  <a:solidFill>
                    <a:srgbClr val="000000"/>
                  </a:solidFill>
                  <a:latin typeface="Poppins Bold"/>
                </a:rPr>
                <a:t>Agar data antar fitur terdapat pada rentang yang mirip</a:t>
              </a:r>
            </a:p>
          </p:txBody>
        </p:sp>
      </p:grpSp>
      <p:sp>
        <p:nvSpPr>
          <p:cNvPr name="Freeform 11" id="11"/>
          <p:cNvSpPr/>
          <p:nvPr/>
        </p:nvSpPr>
        <p:spPr>
          <a:xfrm flipH="false" flipV="false" rot="-5400000">
            <a:off x="2678647" y="4100448"/>
            <a:ext cx="2887246" cy="4656848"/>
          </a:xfrm>
          <a:custGeom>
            <a:avLst/>
            <a:gdLst/>
            <a:ahLst/>
            <a:cxnLst/>
            <a:rect r="r" b="b" t="t" l="l"/>
            <a:pathLst>
              <a:path h="4656848" w="2887246">
                <a:moveTo>
                  <a:pt x="0" y="0"/>
                </a:moveTo>
                <a:lnTo>
                  <a:pt x="2887245" y="0"/>
                </a:lnTo>
                <a:lnTo>
                  <a:pt x="2887245" y="4656848"/>
                </a:lnTo>
                <a:lnTo>
                  <a:pt x="0" y="4656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5400000">
            <a:off x="7750290" y="4100448"/>
            <a:ext cx="2887246" cy="4656848"/>
          </a:xfrm>
          <a:custGeom>
            <a:avLst/>
            <a:gdLst/>
            <a:ahLst/>
            <a:cxnLst/>
            <a:rect r="r" b="b" t="t" l="l"/>
            <a:pathLst>
              <a:path h="4656848" w="2887246">
                <a:moveTo>
                  <a:pt x="0" y="0"/>
                </a:moveTo>
                <a:lnTo>
                  <a:pt x="2887246" y="0"/>
                </a:lnTo>
                <a:lnTo>
                  <a:pt x="2887246" y="4656848"/>
                </a:lnTo>
                <a:lnTo>
                  <a:pt x="0" y="4656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00000">
            <a:off x="12722108" y="4100448"/>
            <a:ext cx="2887246" cy="4656848"/>
          </a:xfrm>
          <a:custGeom>
            <a:avLst/>
            <a:gdLst/>
            <a:ahLst/>
            <a:cxnLst/>
            <a:rect r="r" b="b" t="t" l="l"/>
            <a:pathLst>
              <a:path h="4656848" w="2887246">
                <a:moveTo>
                  <a:pt x="0" y="0"/>
                </a:moveTo>
                <a:lnTo>
                  <a:pt x="2887245" y="0"/>
                </a:lnTo>
                <a:lnTo>
                  <a:pt x="2887245" y="4656848"/>
                </a:lnTo>
                <a:lnTo>
                  <a:pt x="0" y="4656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2271481" y="5807557"/>
            <a:ext cx="3701576" cy="1336680"/>
          </a:xfrm>
          <a:custGeom>
            <a:avLst/>
            <a:gdLst/>
            <a:ahLst/>
            <a:cxnLst/>
            <a:rect r="r" b="b" t="t" l="l"/>
            <a:pathLst>
              <a:path h="1336680" w="3701576">
                <a:moveTo>
                  <a:pt x="0" y="0"/>
                </a:moveTo>
                <a:lnTo>
                  <a:pt x="3701577" y="0"/>
                </a:lnTo>
                <a:lnTo>
                  <a:pt x="3701577" y="1336680"/>
                </a:lnTo>
                <a:lnTo>
                  <a:pt x="0" y="13366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6985258" y="5949835"/>
            <a:ext cx="4417311" cy="1052123"/>
          </a:xfrm>
          <a:custGeom>
            <a:avLst/>
            <a:gdLst/>
            <a:ahLst/>
            <a:cxnLst/>
            <a:rect r="r" b="b" t="t" l="l"/>
            <a:pathLst>
              <a:path h="1052123" w="4417311">
                <a:moveTo>
                  <a:pt x="0" y="0"/>
                </a:moveTo>
                <a:lnTo>
                  <a:pt x="4417311" y="0"/>
                </a:lnTo>
                <a:lnTo>
                  <a:pt x="4417311" y="1052123"/>
                </a:lnTo>
                <a:lnTo>
                  <a:pt x="0" y="10521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2055737" y="6009593"/>
            <a:ext cx="4160360" cy="1134644"/>
          </a:xfrm>
          <a:custGeom>
            <a:avLst/>
            <a:gdLst/>
            <a:ahLst/>
            <a:cxnLst/>
            <a:rect r="r" b="b" t="t" l="l"/>
            <a:pathLst>
              <a:path h="1134644" w="4160360">
                <a:moveTo>
                  <a:pt x="0" y="0"/>
                </a:moveTo>
                <a:lnTo>
                  <a:pt x="4160361" y="0"/>
                </a:lnTo>
                <a:lnTo>
                  <a:pt x="4160361" y="1134644"/>
                </a:lnTo>
                <a:lnTo>
                  <a:pt x="0" y="11346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3262622" y="5103372"/>
            <a:ext cx="1719296" cy="445141"/>
          </a:xfrm>
          <a:prstGeom prst="rect">
            <a:avLst/>
          </a:prstGeom>
        </p:spPr>
        <p:txBody>
          <a:bodyPr anchor="t" rtlCol="false" tIns="0" lIns="0" bIns="0" rIns="0">
            <a:spAutoFit/>
          </a:bodyPr>
          <a:lstStyle/>
          <a:p>
            <a:pPr algn="ctr">
              <a:lnSpc>
                <a:spcPts val="3461"/>
              </a:lnSpc>
              <a:spcBef>
                <a:spcPct val="0"/>
              </a:spcBef>
            </a:pPr>
            <a:r>
              <a:rPr lang="en-US" sz="2472">
                <a:solidFill>
                  <a:srgbClr val="3D1D66"/>
                </a:solidFill>
                <a:latin typeface="Poppins Bold"/>
              </a:rPr>
              <a:t>Simple</a:t>
            </a:r>
          </a:p>
        </p:txBody>
      </p:sp>
      <p:sp>
        <p:nvSpPr>
          <p:cNvPr name="TextBox 18" id="18"/>
          <p:cNvSpPr txBox="true"/>
          <p:nvPr/>
        </p:nvSpPr>
        <p:spPr>
          <a:xfrm rot="0">
            <a:off x="8334265" y="5103372"/>
            <a:ext cx="1719296" cy="445141"/>
          </a:xfrm>
          <a:prstGeom prst="rect">
            <a:avLst/>
          </a:prstGeom>
        </p:spPr>
        <p:txBody>
          <a:bodyPr anchor="t" rtlCol="false" tIns="0" lIns="0" bIns="0" rIns="0">
            <a:spAutoFit/>
          </a:bodyPr>
          <a:lstStyle/>
          <a:p>
            <a:pPr algn="ctr">
              <a:lnSpc>
                <a:spcPts val="3461"/>
              </a:lnSpc>
              <a:spcBef>
                <a:spcPct val="0"/>
              </a:spcBef>
            </a:pPr>
            <a:r>
              <a:rPr lang="en-US" sz="2472">
                <a:solidFill>
                  <a:srgbClr val="3D1D66"/>
                </a:solidFill>
                <a:latin typeface="Poppins Bold"/>
              </a:rPr>
              <a:t>Min-Max</a:t>
            </a:r>
          </a:p>
        </p:txBody>
      </p:sp>
      <p:sp>
        <p:nvSpPr>
          <p:cNvPr name="TextBox 19" id="19"/>
          <p:cNvSpPr txBox="true"/>
          <p:nvPr/>
        </p:nvSpPr>
        <p:spPr>
          <a:xfrm rot="0">
            <a:off x="13306083" y="5164525"/>
            <a:ext cx="1719296" cy="445141"/>
          </a:xfrm>
          <a:prstGeom prst="rect">
            <a:avLst/>
          </a:prstGeom>
        </p:spPr>
        <p:txBody>
          <a:bodyPr anchor="t" rtlCol="false" tIns="0" lIns="0" bIns="0" rIns="0">
            <a:spAutoFit/>
          </a:bodyPr>
          <a:lstStyle/>
          <a:p>
            <a:pPr algn="ctr">
              <a:lnSpc>
                <a:spcPts val="3461"/>
              </a:lnSpc>
              <a:spcBef>
                <a:spcPct val="0"/>
              </a:spcBef>
            </a:pPr>
            <a:r>
              <a:rPr lang="en-US" sz="2472">
                <a:solidFill>
                  <a:srgbClr val="3D1D66"/>
                </a:solidFill>
                <a:latin typeface="Poppins Bold"/>
              </a:rPr>
              <a:t>Z-Score</a:t>
            </a:r>
          </a:p>
        </p:txBody>
      </p:sp>
      <p:sp>
        <p:nvSpPr>
          <p:cNvPr name="TextBox 20" id="20"/>
          <p:cNvSpPr txBox="true"/>
          <p:nvPr/>
        </p:nvSpPr>
        <p:spPr>
          <a:xfrm rot="0">
            <a:off x="2405770" y="5192174"/>
            <a:ext cx="3684193" cy="296113"/>
          </a:xfrm>
          <a:prstGeom prst="rect">
            <a:avLst/>
          </a:prstGeom>
        </p:spPr>
        <p:txBody>
          <a:bodyPr anchor="t" rtlCol="false" tIns="0" lIns="0" bIns="0" rIns="0">
            <a:spAutoFit/>
          </a:bodyPr>
          <a:lstStyle/>
          <a:p>
            <a:pPr algn="just">
              <a:lnSpc>
                <a:spcPts val="2307"/>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Regresi</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305222" y="289421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396354" y="3413921"/>
            <a:ext cx="9494941" cy="1032979"/>
            <a:chOff x="0" y="0"/>
            <a:chExt cx="2500725" cy="272060"/>
          </a:xfrm>
        </p:grpSpPr>
        <p:sp>
          <p:nvSpPr>
            <p:cNvPr name="Freeform 9" id="9"/>
            <p:cNvSpPr/>
            <p:nvPr/>
          </p:nvSpPr>
          <p:spPr>
            <a:xfrm flipH="false" flipV="false" rot="0">
              <a:off x="0" y="0"/>
              <a:ext cx="2500725" cy="272060"/>
            </a:xfrm>
            <a:custGeom>
              <a:avLst/>
              <a:gdLst/>
              <a:ahLst/>
              <a:cxnLst/>
              <a:rect r="r" b="b" t="t" l="l"/>
              <a:pathLst>
                <a:path h="272060" w="2500725">
                  <a:moveTo>
                    <a:pt x="41584" y="0"/>
                  </a:moveTo>
                  <a:lnTo>
                    <a:pt x="2459141" y="0"/>
                  </a:lnTo>
                  <a:cubicBezTo>
                    <a:pt x="2482107" y="0"/>
                    <a:pt x="2500725" y="18618"/>
                    <a:pt x="2500725" y="41584"/>
                  </a:cubicBezTo>
                  <a:lnTo>
                    <a:pt x="2500725" y="230476"/>
                  </a:lnTo>
                  <a:cubicBezTo>
                    <a:pt x="2500725" y="241505"/>
                    <a:pt x="2496344" y="252082"/>
                    <a:pt x="2488545" y="259881"/>
                  </a:cubicBezTo>
                  <a:cubicBezTo>
                    <a:pt x="2480747" y="267679"/>
                    <a:pt x="2470170" y="272060"/>
                    <a:pt x="2459141" y="272060"/>
                  </a:cubicBezTo>
                  <a:lnTo>
                    <a:pt x="41584" y="272060"/>
                  </a:lnTo>
                  <a:cubicBezTo>
                    <a:pt x="30555" y="272060"/>
                    <a:pt x="19978" y="267679"/>
                    <a:pt x="12180" y="259881"/>
                  </a:cubicBezTo>
                  <a:cubicBezTo>
                    <a:pt x="4381" y="252082"/>
                    <a:pt x="0" y="241505"/>
                    <a:pt x="0" y="230476"/>
                  </a:cubicBezTo>
                  <a:lnTo>
                    <a:pt x="0" y="41584"/>
                  </a:lnTo>
                  <a:cubicBezTo>
                    <a:pt x="0" y="30555"/>
                    <a:pt x="4381" y="19978"/>
                    <a:pt x="12180" y="12180"/>
                  </a:cubicBezTo>
                  <a:cubicBezTo>
                    <a:pt x="19978" y="4381"/>
                    <a:pt x="30555" y="0"/>
                    <a:pt x="41584"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7046053" y="3552780"/>
            <a:ext cx="4195894" cy="755261"/>
          </a:xfrm>
          <a:custGeom>
            <a:avLst/>
            <a:gdLst/>
            <a:ahLst/>
            <a:cxnLst/>
            <a:rect r="r" b="b" t="t" l="l"/>
            <a:pathLst>
              <a:path h="755261" w="4195894">
                <a:moveTo>
                  <a:pt x="0" y="0"/>
                </a:moveTo>
                <a:lnTo>
                  <a:pt x="4195894" y="0"/>
                </a:lnTo>
                <a:lnTo>
                  <a:pt x="4195894" y="755261"/>
                </a:lnTo>
                <a:lnTo>
                  <a:pt x="0" y="7552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1447530" y="5474037"/>
            <a:ext cx="4123137" cy="3213199"/>
            <a:chOff x="0" y="0"/>
            <a:chExt cx="1085929" cy="846275"/>
          </a:xfrm>
        </p:grpSpPr>
        <p:sp>
          <p:nvSpPr>
            <p:cNvPr name="Freeform 13" id="13"/>
            <p:cNvSpPr/>
            <p:nvPr/>
          </p:nvSpPr>
          <p:spPr>
            <a:xfrm flipH="false" flipV="false" rot="0">
              <a:off x="0" y="0"/>
              <a:ext cx="1085929" cy="846275"/>
            </a:xfrm>
            <a:custGeom>
              <a:avLst/>
              <a:gdLst/>
              <a:ahLst/>
              <a:cxnLst/>
              <a:rect r="r" b="b" t="t" l="l"/>
              <a:pathLst>
                <a:path h="846275" w="1085929">
                  <a:moveTo>
                    <a:pt x="95762" y="0"/>
                  </a:moveTo>
                  <a:lnTo>
                    <a:pt x="990168" y="0"/>
                  </a:lnTo>
                  <a:cubicBezTo>
                    <a:pt x="1015565" y="0"/>
                    <a:pt x="1039922" y="10089"/>
                    <a:pt x="1057881" y="28048"/>
                  </a:cubicBezTo>
                  <a:cubicBezTo>
                    <a:pt x="1075840" y="46007"/>
                    <a:pt x="1085929" y="70364"/>
                    <a:pt x="1085929" y="95762"/>
                  </a:cubicBezTo>
                  <a:lnTo>
                    <a:pt x="1085929" y="750513"/>
                  </a:lnTo>
                  <a:cubicBezTo>
                    <a:pt x="1085929" y="803401"/>
                    <a:pt x="1043055" y="846275"/>
                    <a:pt x="990168" y="846275"/>
                  </a:cubicBezTo>
                  <a:lnTo>
                    <a:pt x="95762" y="846275"/>
                  </a:lnTo>
                  <a:cubicBezTo>
                    <a:pt x="70364" y="846275"/>
                    <a:pt x="46007" y="836186"/>
                    <a:pt x="28048" y="818227"/>
                  </a:cubicBezTo>
                  <a:cubicBezTo>
                    <a:pt x="10089" y="800268"/>
                    <a:pt x="0" y="775911"/>
                    <a:pt x="0" y="750513"/>
                  </a:cubicBezTo>
                  <a:lnTo>
                    <a:pt x="0" y="95762"/>
                  </a:lnTo>
                  <a:cubicBezTo>
                    <a:pt x="0" y="42874"/>
                    <a:pt x="42874" y="0"/>
                    <a:pt x="95762" y="0"/>
                  </a:cubicBezTo>
                  <a:close/>
                </a:path>
              </a:pathLst>
            </a:custGeom>
            <a:solidFill>
              <a:srgbClr val="F3BE66"/>
            </a:solidFill>
          </p:spPr>
        </p:sp>
        <p:sp>
          <p:nvSpPr>
            <p:cNvPr name="TextBox 14" id="14"/>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400">
                  <a:solidFill>
                    <a:srgbClr val="000000"/>
                  </a:solidFill>
                  <a:latin typeface="Poppins Bold"/>
                </a:rPr>
                <a:t>y -&gt; variabel target</a:t>
              </a:r>
            </a:p>
            <a:p>
              <a:pPr algn="ctr">
                <a:lnSpc>
                  <a:spcPts val="3359"/>
                </a:lnSpc>
              </a:pPr>
              <a:r>
                <a:rPr lang="en-US" sz="2400">
                  <a:solidFill>
                    <a:srgbClr val="000000"/>
                  </a:solidFill>
                  <a:latin typeface="Poppins Bold"/>
                </a:rPr>
                <a:t>x -&gt; variabel prediktor</a:t>
              </a:r>
            </a:p>
            <a:p>
              <a:pPr algn="ctr">
                <a:lnSpc>
                  <a:spcPts val="3359"/>
                </a:lnSpc>
              </a:pPr>
            </a:p>
            <a:p>
              <a:pPr algn="ctr">
                <a:lnSpc>
                  <a:spcPts val="3359"/>
                </a:lnSpc>
              </a:pPr>
              <a:r>
                <a:rPr lang="en-US" sz="2400">
                  <a:solidFill>
                    <a:srgbClr val="000000"/>
                  </a:solidFill>
                  <a:latin typeface="Poppins Bold"/>
                </a:rPr>
                <a:t>b1 -&gt; gradien</a:t>
              </a:r>
            </a:p>
            <a:p>
              <a:pPr algn="ctr">
                <a:lnSpc>
                  <a:spcPts val="3359"/>
                </a:lnSpc>
              </a:pPr>
              <a:r>
                <a:rPr lang="en-US" sz="2400">
                  <a:solidFill>
                    <a:srgbClr val="000000"/>
                  </a:solidFill>
                  <a:latin typeface="Poppins Bold"/>
                </a:rPr>
                <a:t>b0 -&gt; intercept/bias</a:t>
              </a:r>
            </a:p>
          </p:txBody>
        </p:sp>
      </p:grpSp>
      <p:sp>
        <p:nvSpPr>
          <p:cNvPr name="Freeform 15" id="15"/>
          <p:cNvSpPr/>
          <p:nvPr/>
        </p:nvSpPr>
        <p:spPr>
          <a:xfrm flipH="false" flipV="false" rot="0">
            <a:off x="3348735" y="4970775"/>
            <a:ext cx="5591844" cy="4219723"/>
          </a:xfrm>
          <a:custGeom>
            <a:avLst/>
            <a:gdLst/>
            <a:ahLst/>
            <a:cxnLst/>
            <a:rect r="r" b="b" t="t" l="l"/>
            <a:pathLst>
              <a:path h="4219723" w="5591844">
                <a:moveTo>
                  <a:pt x="0" y="0"/>
                </a:moveTo>
                <a:lnTo>
                  <a:pt x="5591843" y="0"/>
                </a:lnTo>
                <a:lnTo>
                  <a:pt x="5591843" y="4219723"/>
                </a:lnTo>
                <a:lnTo>
                  <a:pt x="0" y="4219723"/>
                </a:lnTo>
                <a:lnTo>
                  <a:pt x="0" y="0"/>
                </a:lnTo>
                <a:close/>
              </a:path>
            </a:pathLst>
          </a:custGeom>
          <a:blipFill>
            <a:blip r:embed="rId8"/>
            <a:stretch>
              <a:fillRect l="0" t="0" r="0" b="0"/>
            </a:stretch>
          </a:blipFill>
        </p:spPr>
      </p:sp>
      <p:sp>
        <p:nvSpPr>
          <p:cNvPr name="TextBox 16" id="16"/>
          <p:cNvSpPr txBox="true"/>
          <p:nvPr/>
        </p:nvSpPr>
        <p:spPr>
          <a:xfrm rot="0">
            <a:off x="4396354" y="1865627"/>
            <a:ext cx="9694323"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Simple Linear Regression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Regresi</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622244" y="2577197"/>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396530" y="3347852"/>
            <a:ext cx="9494941" cy="1032979"/>
            <a:chOff x="0" y="0"/>
            <a:chExt cx="2500725" cy="272060"/>
          </a:xfrm>
        </p:grpSpPr>
        <p:sp>
          <p:nvSpPr>
            <p:cNvPr name="Freeform 9" id="9"/>
            <p:cNvSpPr/>
            <p:nvPr/>
          </p:nvSpPr>
          <p:spPr>
            <a:xfrm flipH="false" flipV="false" rot="0">
              <a:off x="0" y="0"/>
              <a:ext cx="2500725" cy="272060"/>
            </a:xfrm>
            <a:custGeom>
              <a:avLst/>
              <a:gdLst/>
              <a:ahLst/>
              <a:cxnLst/>
              <a:rect r="r" b="b" t="t" l="l"/>
              <a:pathLst>
                <a:path h="272060" w="2500725">
                  <a:moveTo>
                    <a:pt x="41584" y="0"/>
                  </a:moveTo>
                  <a:lnTo>
                    <a:pt x="2459141" y="0"/>
                  </a:lnTo>
                  <a:cubicBezTo>
                    <a:pt x="2482107" y="0"/>
                    <a:pt x="2500725" y="18618"/>
                    <a:pt x="2500725" y="41584"/>
                  </a:cubicBezTo>
                  <a:lnTo>
                    <a:pt x="2500725" y="230476"/>
                  </a:lnTo>
                  <a:cubicBezTo>
                    <a:pt x="2500725" y="241505"/>
                    <a:pt x="2496344" y="252082"/>
                    <a:pt x="2488545" y="259881"/>
                  </a:cubicBezTo>
                  <a:cubicBezTo>
                    <a:pt x="2480747" y="267679"/>
                    <a:pt x="2470170" y="272060"/>
                    <a:pt x="2459141" y="272060"/>
                  </a:cubicBezTo>
                  <a:lnTo>
                    <a:pt x="41584" y="272060"/>
                  </a:lnTo>
                  <a:cubicBezTo>
                    <a:pt x="30555" y="272060"/>
                    <a:pt x="19978" y="267679"/>
                    <a:pt x="12180" y="259881"/>
                  </a:cubicBezTo>
                  <a:cubicBezTo>
                    <a:pt x="4381" y="252082"/>
                    <a:pt x="0" y="241505"/>
                    <a:pt x="0" y="230476"/>
                  </a:cubicBezTo>
                  <a:lnTo>
                    <a:pt x="0" y="41584"/>
                  </a:lnTo>
                  <a:cubicBezTo>
                    <a:pt x="0" y="30555"/>
                    <a:pt x="4381" y="19978"/>
                    <a:pt x="12180" y="12180"/>
                  </a:cubicBezTo>
                  <a:cubicBezTo>
                    <a:pt x="19978" y="4381"/>
                    <a:pt x="30555" y="0"/>
                    <a:pt x="41584"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0816128" y="5474037"/>
            <a:ext cx="4123137" cy="3213199"/>
            <a:chOff x="0" y="0"/>
            <a:chExt cx="1085929" cy="846275"/>
          </a:xfrm>
        </p:grpSpPr>
        <p:sp>
          <p:nvSpPr>
            <p:cNvPr name="Freeform 12" id="12"/>
            <p:cNvSpPr/>
            <p:nvPr/>
          </p:nvSpPr>
          <p:spPr>
            <a:xfrm flipH="false" flipV="false" rot="0">
              <a:off x="0" y="0"/>
              <a:ext cx="1085929" cy="846275"/>
            </a:xfrm>
            <a:custGeom>
              <a:avLst/>
              <a:gdLst/>
              <a:ahLst/>
              <a:cxnLst/>
              <a:rect r="r" b="b" t="t" l="l"/>
              <a:pathLst>
                <a:path h="846275" w="1085929">
                  <a:moveTo>
                    <a:pt x="95762" y="0"/>
                  </a:moveTo>
                  <a:lnTo>
                    <a:pt x="990168" y="0"/>
                  </a:lnTo>
                  <a:cubicBezTo>
                    <a:pt x="1015565" y="0"/>
                    <a:pt x="1039922" y="10089"/>
                    <a:pt x="1057881" y="28048"/>
                  </a:cubicBezTo>
                  <a:cubicBezTo>
                    <a:pt x="1075840" y="46007"/>
                    <a:pt x="1085929" y="70364"/>
                    <a:pt x="1085929" y="95762"/>
                  </a:cubicBezTo>
                  <a:lnTo>
                    <a:pt x="1085929" y="750513"/>
                  </a:lnTo>
                  <a:cubicBezTo>
                    <a:pt x="1085929" y="803401"/>
                    <a:pt x="1043055" y="846275"/>
                    <a:pt x="990168" y="846275"/>
                  </a:cubicBezTo>
                  <a:lnTo>
                    <a:pt x="95762" y="846275"/>
                  </a:lnTo>
                  <a:cubicBezTo>
                    <a:pt x="70364" y="846275"/>
                    <a:pt x="46007" y="836186"/>
                    <a:pt x="28048" y="818227"/>
                  </a:cubicBezTo>
                  <a:cubicBezTo>
                    <a:pt x="10089" y="800268"/>
                    <a:pt x="0" y="775911"/>
                    <a:pt x="0" y="750513"/>
                  </a:cubicBezTo>
                  <a:lnTo>
                    <a:pt x="0" y="95762"/>
                  </a:lnTo>
                  <a:cubicBezTo>
                    <a:pt x="0" y="42874"/>
                    <a:pt x="42874" y="0"/>
                    <a:pt x="95762" y="0"/>
                  </a:cubicBezTo>
                  <a:close/>
                </a:path>
              </a:pathLst>
            </a:custGeom>
            <a:solidFill>
              <a:srgbClr val="F3BE66"/>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400">
                  <a:solidFill>
                    <a:srgbClr val="000000"/>
                  </a:solidFill>
                  <a:latin typeface="Poppins Bold"/>
                </a:rPr>
                <a:t>y -&gt; variabel target</a:t>
              </a:r>
            </a:p>
            <a:p>
              <a:pPr algn="ctr">
                <a:lnSpc>
                  <a:spcPts val="3359"/>
                </a:lnSpc>
              </a:pPr>
              <a:r>
                <a:rPr lang="en-US" sz="2400">
                  <a:solidFill>
                    <a:srgbClr val="000000"/>
                  </a:solidFill>
                  <a:latin typeface="Poppins Bold"/>
                </a:rPr>
                <a:t>x1 -&gt; variabel prediktor</a:t>
              </a:r>
            </a:p>
            <a:p>
              <a:pPr algn="ctr">
                <a:lnSpc>
                  <a:spcPts val="3359"/>
                </a:lnSpc>
              </a:pPr>
              <a:r>
                <a:rPr lang="en-US" sz="2400">
                  <a:solidFill>
                    <a:srgbClr val="000000"/>
                  </a:solidFill>
                  <a:latin typeface="Poppins Bold"/>
                </a:rPr>
                <a:t>x2 -&gt; variabel prediktor</a:t>
              </a:r>
            </a:p>
            <a:p>
              <a:pPr algn="ctr">
                <a:lnSpc>
                  <a:spcPts val="3359"/>
                </a:lnSpc>
              </a:pPr>
            </a:p>
            <a:p>
              <a:pPr algn="ctr">
                <a:lnSpc>
                  <a:spcPts val="3359"/>
                </a:lnSpc>
              </a:pPr>
              <a:r>
                <a:rPr lang="en-US" sz="2400">
                  <a:solidFill>
                    <a:srgbClr val="000000"/>
                  </a:solidFill>
                  <a:latin typeface="Poppins Bold"/>
                </a:rPr>
                <a:t>b1 -&gt; koefisien X1</a:t>
              </a:r>
            </a:p>
            <a:p>
              <a:pPr algn="ctr">
                <a:lnSpc>
                  <a:spcPts val="3359"/>
                </a:lnSpc>
              </a:pPr>
              <a:r>
                <a:rPr lang="en-US" sz="2400">
                  <a:solidFill>
                    <a:srgbClr val="000000"/>
                  </a:solidFill>
                  <a:latin typeface="Poppins Bold"/>
                </a:rPr>
                <a:t>b2 -&gt; koefisien x2</a:t>
              </a:r>
            </a:p>
            <a:p>
              <a:pPr algn="ctr">
                <a:lnSpc>
                  <a:spcPts val="3359"/>
                </a:lnSpc>
              </a:pPr>
              <a:r>
                <a:rPr lang="en-US" sz="2400">
                  <a:solidFill>
                    <a:srgbClr val="000000"/>
                  </a:solidFill>
                  <a:latin typeface="Poppins Bold"/>
                </a:rPr>
                <a:t>b0 -&gt; intercept/bias</a:t>
              </a:r>
            </a:p>
          </p:txBody>
        </p:sp>
      </p:grpSp>
      <p:sp>
        <p:nvSpPr>
          <p:cNvPr name="Freeform 14" id="14"/>
          <p:cNvSpPr/>
          <p:nvPr/>
        </p:nvSpPr>
        <p:spPr>
          <a:xfrm flipH="false" flipV="false" rot="0">
            <a:off x="5066835" y="3604885"/>
            <a:ext cx="8154329" cy="518912"/>
          </a:xfrm>
          <a:custGeom>
            <a:avLst/>
            <a:gdLst/>
            <a:ahLst/>
            <a:cxnLst/>
            <a:rect r="r" b="b" t="t" l="l"/>
            <a:pathLst>
              <a:path h="518912" w="8154329">
                <a:moveTo>
                  <a:pt x="0" y="0"/>
                </a:moveTo>
                <a:lnTo>
                  <a:pt x="8154330" y="0"/>
                </a:lnTo>
                <a:lnTo>
                  <a:pt x="8154330" y="518912"/>
                </a:lnTo>
                <a:lnTo>
                  <a:pt x="0" y="5189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2220408" y="4875312"/>
            <a:ext cx="7130380" cy="4410649"/>
          </a:xfrm>
          <a:custGeom>
            <a:avLst/>
            <a:gdLst/>
            <a:ahLst/>
            <a:cxnLst/>
            <a:rect r="r" b="b" t="t" l="l"/>
            <a:pathLst>
              <a:path h="4410649" w="7130380">
                <a:moveTo>
                  <a:pt x="0" y="0"/>
                </a:moveTo>
                <a:lnTo>
                  <a:pt x="7130380" y="0"/>
                </a:lnTo>
                <a:lnTo>
                  <a:pt x="7130380" y="4410649"/>
                </a:lnTo>
                <a:lnTo>
                  <a:pt x="0" y="4410649"/>
                </a:lnTo>
                <a:lnTo>
                  <a:pt x="0" y="0"/>
                </a:lnTo>
                <a:close/>
              </a:path>
            </a:pathLst>
          </a:custGeom>
          <a:blipFill>
            <a:blip r:embed="rId8"/>
            <a:stretch>
              <a:fillRect l="0" t="0" r="0" b="0"/>
            </a:stretch>
          </a:blipFill>
        </p:spPr>
      </p:sp>
      <p:sp>
        <p:nvSpPr>
          <p:cNvPr name="TextBox 16" id="16"/>
          <p:cNvSpPr txBox="true"/>
          <p:nvPr/>
        </p:nvSpPr>
        <p:spPr>
          <a:xfrm rot="0">
            <a:off x="4079332" y="1865627"/>
            <a:ext cx="10542911"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 Multiple Linear Regression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Regresi</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622244" y="2577197"/>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396530" y="3347852"/>
            <a:ext cx="9494941" cy="1032979"/>
            <a:chOff x="0" y="0"/>
            <a:chExt cx="2500725" cy="272060"/>
          </a:xfrm>
        </p:grpSpPr>
        <p:sp>
          <p:nvSpPr>
            <p:cNvPr name="Freeform 9" id="9"/>
            <p:cNvSpPr/>
            <p:nvPr/>
          </p:nvSpPr>
          <p:spPr>
            <a:xfrm flipH="false" flipV="false" rot="0">
              <a:off x="0" y="0"/>
              <a:ext cx="2500725" cy="272060"/>
            </a:xfrm>
            <a:custGeom>
              <a:avLst/>
              <a:gdLst/>
              <a:ahLst/>
              <a:cxnLst/>
              <a:rect r="r" b="b" t="t" l="l"/>
              <a:pathLst>
                <a:path h="272060" w="2500725">
                  <a:moveTo>
                    <a:pt x="41584" y="0"/>
                  </a:moveTo>
                  <a:lnTo>
                    <a:pt x="2459141" y="0"/>
                  </a:lnTo>
                  <a:cubicBezTo>
                    <a:pt x="2482107" y="0"/>
                    <a:pt x="2500725" y="18618"/>
                    <a:pt x="2500725" y="41584"/>
                  </a:cubicBezTo>
                  <a:lnTo>
                    <a:pt x="2500725" y="230476"/>
                  </a:lnTo>
                  <a:cubicBezTo>
                    <a:pt x="2500725" y="241505"/>
                    <a:pt x="2496344" y="252082"/>
                    <a:pt x="2488545" y="259881"/>
                  </a:cubicBezTo>
                  <a:cubicBezTo>
                    <a:pt x="2480747" y="267679"/>
                    <a:pt x="2470170" y="272060"/>
                    <a:pt x="2459141" y="272060"/>
                  </a:cubicBezTo>
                  <a:lnTo>
                    <a:pt x="41584" y="272060"/>
                  </a:lnTo>
                  <a:cubicBezTo>
                    <a:pt x="30555" y="272060"/>
                    <a:pt x="19978" y="267679"/>
                    <a:pt x="12180" y="259881"/>
                  </a:cubicBezTo>
                  <a:cubicBezTo>
                    <a:pt x="4381" y="252082"/>
                    <a:pt x="0" y="241505"/>
                    <a:pt x="0" y="230476"/>
                  </a:cubicBezTo>
                  <a:lnTo>
                    <a:pt x="0" y="41584"/>
                  </a:lnTo>
                  <a:cubicBezTo>
                    <a:pt x="0" y="30555"/>
                    <a:pt x="4381" y="19978"/>
                    <a:pt x="12180" y="12180"/>
                  </a:cubicBezTo>
                  <a:cubicBezTo>
                    <a:pt x="19978" y="4381"/>
                    <a:pt x="30555" y="0"/>
                    <a:pt x="41584"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0499107" y="5594300"/>
            <a:ext cx="4123137" cy="3213199"/>
            <a:chOff x="0" y="0"/>
            <a:chExt cx="1085929" cy="846275"/>
          </a:xfrm>
        </p:grpSpPr>
        <p:sp>
          <p:nvSpPr>
            <p:cNvPr name="Freeform 12" id="12"/>
            <p:cNvSpPr/>
            <p:nvPr/>
          </p:nvSpPr>
          <p:spPr>
            <a:xfrm flipH="false" flipV="false" rot="0">
              <a:off x="0" y="0"/>
              <a:ext cx="1085929" cy="846275"/>
            </a:xfrm>
            <a:custGeom>
              <a:avLst/>
              <a:gdLst/>
              <a:ahLst/>
              <a:cxnLst/>
              <a:rect r="r" b="b" t="t" l="l"/>
              <a:pathLst>
                <a:path h="846275" w="1085929">
                  <a:moveTo>
                    <a:pt x="95762" y="0"/>
                  </a:moveTo>
                  <a:lnTo>
                    <a:pt x="990168" y="0"/>
                  </a:lnTo>
                  <a:cubicBezTo>
                    <a:pt x="1015565" y="0"/>
                    <a:pt x="1039922" y="10089"/>
                    <a:pt x="1057881" y="28048"/>
                  </a:cubicBezTo>
                  <a:cubicBezTo>
                    <a:pt x="1075840" y="46007"/>
                    <a:pt x="1085929" y="70364"/>
                    <a:pt x="1085929" y="95762"/>
                  </a:cubicBezTo>
                  <a:lnTo>
                    <a:pt x="1085929" y="750513"/>
                  </a:lnTo>
                  <a:cubicBezTo>
                    <a:pt x="1085929" y="803401"/>
                    <a:pt x="1043055" y="846275"/>
                    <a:pt x="990168" y="846275"/>
                  </a:cubicBezTo>
                  <a:lnTo>
                    <a:pt x="95762" y="846275"/>
                  </a:lnTo>
                  <a:cubicBezTo>
                    <a:pt x="70364" y="846275"/>
                    <a:pt x="46007" y="836186"/>
                    <a:pt x="28048" y="818227"/>
                  </a:cubicBezTo>
                  <a:cubicBezTo>
                    <a:pt x="10089" y="800268"/>
                    <a:pt x="0" y="775911"/>
                    <a:pt x="0" y="750513"/>
                  </a:cubicBezTo>
                  <a:lnTo>
                    <a:pt x="0" y="95762"/>
                  </a:lnTo>
                  <a:cubicBezTo>
                    <a:pt x="0" y="42874"/>
                    <a:pt x="42874" y="0"/>
                    <a:pt x="95762" y="0"/>
                  </a:cubicBezTo>
                  <a:close/>
                </a:path>
              </a:pathLst>
            </a:custGeom>
            <a:solidFill>
              <a:srgbClr val="F3BE66"/>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400">
                  <a:solidFill>
                    <a:srgbClr val="000000"/>
                  </a:solidFill>
                  <a:latin typeface="Poppins Bold"/>
                </a:rPr>
                <a:t>y -&gt; variabel target</a:t>
              </a:r>
            </a:p>
            <a:p>
              <a:pPr algn="ctr">
                <a:lnSpc>
                  <a:spcPts val="3359"/>
                </a:lnSpc>
              </a:pPr>
              <a:r>
                <a:rPr lang="en-US" sz="2400">
                  <a:solidFill>
                    <a:srgbClr val="000000"/>
                  </a:solidFill>
                  <a:latin typeface="Poppins Bold"/>
                </a:rPr>
                <a:t>x 1-&gt; variabel prediktor</a:t>
              </a:r>
            </a:p>
            <a:p>
              <a:pPr algn="ctr">
                <a:lnSpc>
                  <a:spcPts val="3359"/>
                </a:lnSpc>
              </a:pPr>
            </a:p>
            <a:p>
              <a:pPr algn="ctr">
                <a:lnSpc>
                  <a:spcPts val="3359"/>
                </a:lnSpc>
              </a:pPr>
              <a:r>
                <a:rPr lang="en-US" sz="2400">
                  <a:solidFill>
                    <a:srgbClr val="000000"/>
                  </a:solidFill>
                  <a:latin typeface="Poppins Bold"/>
                </a:rPr>
                <a:t>b1 -&gt; koefisien X1</a:t>
              </a:r>
            </a:p>
            <a:p>
              <a:pPr algn="ctr">
                <a:lnSpc>
                  <a:spcPts val="3359"/>
                </a:lnSpc>
              </a:pPr>
              <a:r>
                <a:rPr lang="en-US" sz="2400">
                  <a:solidFill>
                    <a:srgbClr val="000000"/>
                  </a:solidFill>
                  <a:latin typeface="Poppins Bold"/>
                </a:rPr>
                <a:t>b2 -&gt; koefisien x1^2</a:t>
              </a:r>
            </a:p>
            <a:p>
              <a:pPr algn="ctr">
                <a:lnSpc>
                  <a:spcPts val="3359"/>
                </a:lnSpc>
              </a:pPr>
              <a:r>
                <a:rPr lang="en-US" sz="2400">
                  <a:solidFill>
                    <a:srgbClr val="000000"/>
                  </a:solidFill>
                  <a:latin typeface="Poppins Bold"/>
                </a:rPr>
                <a:t>b0 -&gt; intercept/bias</a:t>
              </a:r>
            </a:p>
          </p:txBody>
        </p:sp>
      </p:grpSp>
      <p:sp>
        <p:nvSpPr>
          <p:cNvPr name="Freeform 14" id="14"/>
          <p:cNvSpPr/>
          <p:nvPr/>
        </p:nvSpPr>
        <p:spPr>
          <a:xfrm flipH="false" flipV="false" rot="0">
            <a:off x="3348735" y="4688485"/>
            <a:ext cx="5862301" cy="5024829"/>
          </a:xfrm>
          <a:custGeom>
            <a:avLst/>
            <a:gdLst/>
            <a:ahLst/>
            <a:cxnLst/>
            <a:rect r="r" b="b" t="t" l="l"/>
            <a:pathLst>
              <a:path h="5024829" w="5862301">
                <a:moveTo>
                  <a:pt x="0" y="0"/>
                </a:moveTo>
                <a:lnTo>
                  <a:pt x="5862301" y="0"/>
                </a:lnTo>
                <a:lnTo>
                  <a:pt x="5862301" y="5024830"/>
                </a:lnTo>
                <a:lnTo>
                  <a:pt x="0" y="5024830"/>
                </a:lnTo>
                <a:lnTo>
                  <a:pt x="0" y="0"/>
                </a:lnTo>
                <a:close/>
              </a:path>
            </a:pathLst>
          </a:custGeom>
          <a:blipFill>
            <a:blip r:embed="rId6"/>
            <a:stretch>
              <a:fillRect l="0" t="0" r="0" b="0"/>
            </a:stretch>
          </a:blipFill>
        </p:spPr>
      </p:sp>
      <p:sp>
        <p:nvSpPr>
          <p:cNvPr name="Freeform 15" id="15"/>
          <p:cNvSpPr/>
          <p:nvPr/>
        </p:nvSpPr>
        <p:spPr>
          <a:xfrm flipH="false" flipV="false" rot="0">
            <a:off x="5125040" y="3542824"/>
            <a:ext cx="8037920" cy="643034"/>
          </a:xfrm>
          <a:custGeom>
            <a:avLst/>
            <a:gdLst/>
            <a:ahLst/>
            <a:cxnLst/>
            <a:rect r="r" b="b" t="t" l="l"/>
            <a:pathLst>
              <a:path h="643034" w="8037920">
                <a:moveTo>
                  <a:pt x="0" y="0"/>
                </a:moveTo>
                <a:lnTo>
                  <a:pt x="8037920" y="0"/>
                </a:lnTo>
                <a:lnTo>
                  <a:pt x="8037920" y="643034"/>
                </a:lnTo>
                <a:lnTo>
                  <a:pt x="0" y="6430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4079332" y="1865627"/>
            <a:ext cx="10542911"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 Polynomial Regression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Evaluasi Regresi</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622244" y="2577197"/>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603318" y="3075194"/>
            <a:ext cx="9494941" cy="1597228"/>
            <a:chOff x="0" y="0"/>
            <a:chExt cx="2500725" cy="420669"/>
          </a:xfrm>
        </p:grpSpPr>
        <p:sp>
          <p:nvSpPr>
            <p:cNvPr name="Freeform 9" id="9"/>
            <p:cNvSpPr/>
            <p:nvPr/>
          </p:nvSpPr>
          <p:spPr>
            <a:xfrm flipH="false" flipV="false" rot="0">
              <a:off x="0" y="0"/>
              <a:ext cx="2500725" cy="420669"/>
            </a:xfrm>
            <a:custGeom>
              <a:avLst/>
              <a:gdLst/>
              <a:ahLst/>
              <a:cxnLst/>
              <a:rect r="r" b="b" t="t" l="l"/>
              <a:pathLst>
                <a:path h="420669" w="2500725">
                  <a:moveTo>
                    <a:pt x="41584" y="0"/>
                  </a:moveTo>
                  <a:lnTo>
                    <a:pt x="2459141" y="0"/>
                  </a:lnTo>
                  <a:cubicBezTo>
                    <a:pt x="2482107" y="0"/>
                    <a:pt x="2500725" y="18618"/>
                    <a:pt x="2500725" y="41584"/>
                  </a:cubicBezTo>
                  <a:lnTo>
                    <a:pt x="2500725" y="379085"/>
                  </a:lnTo>
                  <a:cubicBezTo>
                    <a:pt x="2500725" y="390114"/>
                    <a:pt x="2496344" y="400691"/>
                    <a:pt x="2488545" y="408489"/>
                  </a:cubicBezTo>
                  <a:cubicBezTo>
                    <a:pt x="2480747" y="416288"/>
                    <a:pt x="2470170" y="420669"/>
                    <a:pt x="2459141" y="420669"/>
                  </a:cubicBezTo>
                  <a:lnTo>
                    <a:pt x="41584" y="420669"/>
                  </a:lnTo>
                  <a:cubicBezTo>
                    <a:pt x="30555" y="420669"/>
                    <a:pt x="19978" y="416288"/>
                    <a:pt x="12180" y="408489"/>
                  </a:cubicBezTo>
                  <a:cubicBezTo>
                    <a:pt x="4381" y="400691"/>
                    <a:pt x="0" y="390114"/>
                    <a:pt x="0" y="379085"/>
                  </a:cubicBezTo>
                  <a:lnTo>
                    <a:pt x="0" y="41584"/>
                  </a:lnTo>
                  <a:cubicBezTo>
                    <a:pt x="0" y="30555"/>
                    <a:pt x="4381" y="19978"/>
                    <a:pt x="12180" y="12180"/>
                  </a:cubicBezTo>
                  <a:cubicBezTo>
                    <a:pt x="19978" y="4381"/>
                    <a:pt x="30555" y="0"/>
                    <a:pt x="41584"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2230825" y="5016401"/>
            <a:ext cx="5840979" cy="4672005"/>
          </a:xfrm>
          <a:custGeom>
            <a:avLst/>
            <a:gdLst/>
            <a:ahLst/>
            <a:cxnLst/>
            <a:rect r="r" b="b" t="t" l="l"/>
            <a:pathLst>
              <a:path h="4672005" w="5840979">
                <a:moveTo>
                  <a:pt x="0" y="0"/>
                </a:moveTo>
                <a:lnTo>
                  <a:pt x="5840979" y="0"/>
                </a:lnTo>
                <a:lnTo>
                  <a:pt x="5840979" y="4672004"/>
                </a:lnTo>
                <a:lnTo>
                  <a:pt x="0" y="4672004"/>
                </a:lnTo>
                <a:lnTo>
                  <a:pt x="0" y="0"/>
                </a:lnTo>
                <a:close/>
              </a:path>
            </a:pathLst>
          </a:custGeom>
          <a:blipFill>
            <a:blip r:embed="rId6"/>
            <a:stretch>
              <a:fillRect l="-13192" t="0" r="-40311" b="-7950"/>
            </a:stretch>
          </a:blipFill>
        </p:spPr>
      </p:sp>
      <p:sp>
        <p:nvSpPr>
          <p:cNvPr name="Freeform 12" id="12"/>
          <p:cNvSpPr/>
          <p:nvPr/>
        </p:nvSpPr>
        <p:spPr>
          <a:xfrm flipH="false" flipV="false" rot="0">
            <a:off x="6790716" y="3211241"/>
            <a:ext cx="4706568" cy="1326396"/>
          </a:xfrm>
          <a:custGeom>
            <a:avLst/>
            <a:gdLst/>
            <a:ahLst/>
            <a:cxnLst/>
            <a:rect r="r" b="b" t="t" l="l"/>
            <a:pathLst>
              <a:path h="1326396" w="4706568">
                <a:moveTo>
                  <a:pt x="0" y="0"/>
                </a:moveTo>
                <a:lnTo>
                  <a:pt x="4706568" y="0"/>
                </a:lnTo>
                <a:lnTo>
                  <a:pt x="4706568" y="1326396"/>
                </a:lnTo>
                <a:lnTo>
                  <a:pt x="0" y="13263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8474682" y="3153837"/>
            <a:ext cx="1205316" cy="1441205"/>
            <a:chOff x="0" y="0"/>
            <a:chExt cx="317449" cy="379576"/>
          </a:xfrm>
        </p:grpSpPr>
        <p:sp>
          <p:nvSpPr>
            <p:cNvPr name="Freeform 14" id="14"/>
            <p:cNvSpPr/>
            <p:nvPr/>
          </p:nvSpPr>
          <p:spPr>
            <a:xfrm flipH="false" flipV="false" rot="0">
              <a:off x="0" y="0"/>
              <a:ext cx="317449" cy="379576"/>
            </a:xfrm>
            <a:custGeom>
              <a:avLst/>
              <a:gdLst/>
              <a:ahLst/>
              <a:cxnLst/>
              <a:rect r="r" b="b" t="t" l="l"/>
              <a:pathLst>
                <a:path h="379576" w="317449">
                  <a:moveTo>
                    <a:pt x="0" y="0"/>
                  </a:moveTo>
                  <a:lnTo>
                    <a:pt x="317449" y="0"/>
                  </a:lnTo>
                  <a:lnTo>
                    <a:pt x="317449" y="379576"/>
                  </a:lnTo>
                  <a:lnTo>
                    <a:pt x="0" y="379576"/>
                  </a:lnTo>
                  <a:close/>
                </a:path>
              </a:pathLst>
            </a:custGeom>
            <a:solidFill>
              <a:srgbClr val="000000">
                <a:alpha val="0"/>
              </a:srgbClr>
            </a:solidFill>
            <a:ln w="38100" cap="sq">
              <a:solidFill>
                <a:srgbClr val="CE10FA"/>
              </a:solidFill>
              <a:prstDash val="solid"/>
              <a:miter/>
            </a:ln>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9488835" y="5143500"/>
            <a:ext cx="1205316" cy="1441205"/>
            <a:chOff x="0" y="0"/>
            <a:chExt cx="317449" cy="379576"/>
          </a:xfrm>
        </p:grpSpPr>
        <p:sp>
          <p:nvSpPr>
            <p:cNvPr name="Freeform 17" id="17"/>
            <p:cNvSpPr/>
            <p:nvPr/>
          </p:nvSpPr>
          <p:spPr>
            <a:xfrm flipH="false" flipV="false" rot="0">
              <a:off x="0" y="0"/>
              <a:ext cx="317449" cy="379576"/>
            </a:xfrm>
            <a:custGeom>
              <a:avLst/>
              <a:gdLst/>
              <a:ahLst/>
              <a:cxnLst/>
              <a:rect r="r" b="b" t="t" l="l"/>
              <a:pathLst>
                <a:path h="379576" w="317449">
                  <a:moveTo>
                    <a:pt x="0" y="0"/>
                  </a:moveTo>
                  <a:lnTo>
                    <a:pt x="317449" y="0"/>
                  </a:lnTo>
                  <a:lnTo>
                    <a:pt x="317449" y="379576"/>
                  </a:lnTo>
                  <a:lnTo>
                    <a:pt x="0" y="379576"/>
                  </a:lnTo>
                  <a:close/>
                </a:path>
              </a:pathLst>
            </a:custGeom>
            <a:solidFill>
              <a:srgbClr val="000000">
                <a:alpha val="0"/>
              </a:srgbClr>
            </a:solidFill>
            <a:ln w="19050" cap="sq">
              <a:solidFill>
                <a:srgbClr val="CE10FA"/>
              </a:solidFill>
              <a:prstDash val="solid"/>
              <a:miter/>
            </a:ln>
          </p:spPr>
        </p:sp>
        <p:sp>
          <p:nvSpPr>
            <p:cNvPr name="TextBox 18" id="18"/>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9679998" y="3473685"/>
            <a:ext cx="1642182" cy="801508"/>
            <a:chOff x="0" y="0"/>
            <a:chExt cx="432509" cy="211097"/>
          </a:xfrm>
        </p:grpSpPr>
        <p:sp>
          <p:nvSpPr>
            <p:cNvPr name="Freeform 20" id="20"/>
            <p:cNvSpPr/>
            <p:nvPr/>
          </p:nvSpPr>
          <p:spPr>
            <a:xfrm flipH="false" flipV="false" rot="0">
              <a:off x="0" y="0"/>
              <a:ext cx="432509" cy="211097"/>
            </a:xfrm>
            <a:custGeom>
              <a:avLst/>
              <a:gdLst/>
              <a:ahLst/>
              <a:cxnLst/>
              <a:rect r="r" b="b" t="t" l="l"/>
              <a:pathLst>
                <a:path h="211097" w="432509">
                  <a:moveTo>
                    <a:pt x="0" y="0"/>
                  </a:moveTo>
                  <a:lnTo>
                    <a:pt x="432509" y="0"/>
                  </a:lnTo>
                  <a:lnTo>
                    <a:pt x="432509" y="211097"/>
                  </a:lnTo>
                  <a:lnTo>
                    <a:pt x="0" y="211097"/>
                  </a:lnTo>
                  <a:close/>
                </a:path>
              </a:pathLst>
            </a:custGeom>
            <a:solidFill>
              <a:srgbClr val="000000">
                <a:alpha val="0"/>
              </a:srgbClr>
            </a:solidFill>
            <a:ln w="38100" cap="sq">
              <a:solidFill>
                <a:srgbClr val="FF3131"/>
              </a:solidFill>
              <a:prstDash val="solid"/>
              <a:miter/>
            </a:ln>
          </p:spPr>
        </p:sp>
        <p:sp>
          <p:nvSpPr>
            <p:cNvPr name="TextBox 21" id="21"/>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4079332" y="1865627"/>
            <a:ext cx="10542911"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Mean Squared Error (MSE)</a:t>
            </a:r>
          </a:p>
        </p:txBody>
      </p:sp>
      <p:grpSp>
        <p:nvGrpSpPr>
          <p:cNvPr name="Group 23" id="23"/>
          <p:cNvGrpSpPr/>
          <p:nvPr/>
        </p:nvGrpSpPr>
        <p:grpSpPr>
          <a:xfrm rot="0">
            <a:off x="9350788" y="5143500"/>
            <a:ext cx="5186528" cy="4346629"/>
            <a:chOff x="0" y="0"/>
            <a:chExt cx="1365999" cy="1144791"/>
          </a:xfrm>
        </p:grpSpPr>
        <p:sp>
          <p:nvSpPr>
            <p:cNvPr name="Freeform 24" id="24"/>
            <p:cNvSpPr/>
            <p:nvPr/>
          </p:nvSpPr>
          <p:spPr>
            <a:xfrm flipH="false" flipV="false" rot="0">
              <a:off x="0" y="0"/>
              <a:ext cx="1365999" cy="1144791"/>
            </a:xfrm>
            <a:custGeom>
              <a:avLst/>
              <a:gdLst/>
              <a:ahLst/>
              <a:cxnLst/>
              <a:rect r="r" b="b" t="t" l="l"/>
              <a:pathLst>
                <a:path h="1144791" w="1365999">
                  <a:moveTo>
                    <a:pt x="76128" y="0"/>
                  </a:moveTo>
                  <a:lnTo>
                    <a:pt x="1289872" y="0"/>
                  </a:lnTo>
                  <a:cubicBezTo>
                    <a:pt x="1331916" y="0"/>
                    <a:pt x="1365999" y="34083"/>
                    <a:pt x="1365999" y="76128"/>
                  </a:cubicBezTo>
                  <a:lnTo>
                    <a:pt x="1365999" y="1068663"/>
                  </a:lnTo>
                  <a:cubicBezTo>
                    <a:pt x="1365999" y="1110708"/>
                    <a:pt x="1331916" y="1144791"/>
                    <a:pt x="1289872" y="1144791"/>
                  </a:cubicBezTo>
                  <a:lnTo>
                    <a:pt x="76128" y="1144791"/>
                  </a:lnTo>
                  <a:cubicBezTo>
                    <a:pt x="34083" y="1144791"/>
                    <a:pt x="0" y="1110708"/>
                    <a:pt x="0" y="1068663"/>
                  </a:cubicBezTo>
                  <a:lnTo>
                    <a:pt x="0" y="76128"/>
                  </a:lnTo>
                  <a:cubicBezTo>
                    <a:pt x="0" y="34083"/>
                    <a:pt x="34083" y="0"/>
                    <a:pt x="76128" y="0"/>
                  </a:cubicBezTo>
                  <a:close/>
                </a:path>
              </a:pathLst>
            </a:custGeom>
            <a:solidFill>
              <a:srgbClr val="F3BE66"/>
            </a:solidFill>
          </p:spPr>
        </p:sp>
        <p:sp>
          <p:nvSpPr>
            <p:cNvPr name="TextBox 25" id="25"/>
            <p:cNvSpPr txBox="true"/>
            <p:nvPr/>
          </p:nvSpPr>
          <p:spPr>
            <a:xfrm>
              <a:off x="0" y="-66675"/>
              <a:ext cx="812800" cy="879475"/>
            </a:xfrm>
            <a:prstGeom prst="rect">
              <a:avLst/>
            </a:prstGeom>
          </p:spPr>
          <p:txBody>
            <a:bodyPr anchor="ctr" rtlCol="false" tIns="50800" lIns="50800" bIns="50800" rIns="50800"/>
            <a:lstStyle/>
            <a:p>
              <a:pPr algn="ctr">
                <a:lnSpc>
                  <a:spcPts val="3359"/>
                </a:lnSpc>
              </a:pPr>
            </a:p>
            <a:p>
              <a:pPr algn="ctr">
                <a:lnSpc>
                  <a:spcPts val="3359"/>
                </a:lnSpc>
              </a:pPr>
            </a:p>
            <a:p>
              <a:pPr algn="ctr">
                <a:lnSpc>
                  <a:spcPts val="3359"/>
                </a:lnSpc>
              </a:pPr>
            </a:p>
            <a:p>
              <a:pPr algn="ctr">
                <a:lnSpc>
                  <a:spcPts val="3359"/>
                </a:lnSpc>
              </a:pPr>
            </a:p>
            <a:p>
              <a:pPr algn="ctr">
                <a:lnSpc>
                  <a:spcPts val="3359"/>
                </a:lnSpc>
              </a:pPr>
              <a:r>
                <a:rPr lang="en-US" sz="2400">
                  <a:solidFill>
                    <a:srgbClr val="000000"/>
                  </a:solidFill>
                  <a:latin typeface="Poppins Bold"/>
                </a:rPr>
                <a:t>Y i-nilai aktual</a:t>
              </a:r>
            </a:p>
            <a:p>
              <a:pPr algn="ctr">
                <a:lnSpc>
                  <a:spcPts val="3359"/>
                </a:lnSpc>
              </a:pPr>
              <a:r>
                <a:rPr lang="en-US" sz="2400">
                  <a:solidFill>
                    <a:srgbClr val="000000"/>
                  </a:solidFill>
                  <a:latin typeface="Poppins Bold"/>
                </a:rPr>
                <a:t> Yhat i-&gt; NIlai prediksi</a:t>
              </a:r>
            </a:p>
            <a:p>
              <a:pPr algn="ctr">
                <a:lnSpc>
                  <a:spcPts val="3359"/>
                </a:lnSpc>
              </a:pPr>
            </a:p>
            <a:p>
              <a:pPr algn="ctr">
                <a:lnSpc>
                  <a:spcPts val="3359"/>
                </a:lnSpc>
              </a:pPr>
            </a:p>
          </p:txBody>
        </p:sp>
      </p:grpSp>
      <p:grpSp>
        <p:nvGrpSpPr>
          <p:cNvPr name="Group 26" id="26"/>
          <p:cNvGrpSpPr/>
          <p:nvPr/>
        </p:nvGrpSpPr>
        <p:grpSpPr>
          <a:xfrm rot="0">
            <a:off x="11122961" y="6399392"/>
            <a:ext cx="1642182" cy="801508"/>
            <a:chOff x="0" y="0"/>
            <a:chExt cx="432509" cy="211097"/>
          </a:xfrm>
        </p:grpSpPr>
        <p:sp>
          <p:nvSpPr>
            <p:cNvPr name="Freeform 27" id="27"/>
            <p:cNvSpPr/>
            <p:nvPr/>
          </p:nvSpPr>
          <p:spPr>
            <a:xfrm flipH="false" flipV="false" rot="0">
              <a:off x="0" y="0"/>
              <a:ext cx="432509" cy="211097"/>
            </a:xfrm>
            <a:custGeom>
              <a:avLst/>
              <a:gdLst/>
              <a:ahLst/>
              <a:cxnLst/>
              <a:rect r="r" b="b" t="t" l="l"/>
              <a:pathLst>
                <a:path h="211097" w="432509">
                  <a:moveTo>
                    <a:pt x="0" y="0"/>
                  </a:moveTo>
                  <a:lnTo>
                    <a:pt x="432509" y="0"/>
                  </a:lnTo>
                  <a:lnTo>
                    <a:pt x="432509" y="211097"/>
                  </a:lnTo>
                  <a:lnTo>
                    <a:pt x="0" y="211097"/>
                  </a:lnTo>
                  <a:close/>
                </a:path>
              </a:pathLst>
            </a:custGeom>
            <a:solidFill>
              <a:srgbClr val="000000">
                <a:alpha val="0"/>
              </a:srgbClr>
            </a:solidFill>
            <a:ln w="38100" cap="sq">
              <a:solidFill>
                <a:srgbClr val="FF3131"/>
              </a:solidFill>
              <a:prstDash val="solid"/>
              <a:miter/>
            </a:ln>
          </p:spPr>
        </p:sp>
        <p:sp>
          <p:nvSpPr>
            <p:cNvPr name="TextBox 28" id="28"/>
            <p:cNvSpPr txBox="true"/>
            <p:nvPr/>
          </p:nvSpPr>
          <p:spPr>
            <a:xfrm>
              <a:off x="0" y="-57150"/>
              <a:ext cx="812800" cy="869950"/>
            </a:xfrm>
            <a:prstGeom prst="rect">
              <a:avLst/>
            </a:prstGeom>
          </p:spPr>
          <p:txBody>
            <a:bodyPr anchor="ctr" rtlCol="false" tIns="50800" lIns="50800" bIns="50800" rIns="50800"/>
            <a:lstStyle/>
            <a:p>
              <a:pPr algn="ctr">
                <a:lnSpc>
                  <a:spcPts val="2799"/>
                </a:lnSpc>
              </a:pPr>
              <a:r>
                <a:rPr lang="en-US" sz="1999">
                  <a:solidFill>
                    <a:srgbClr val="000000"/>
                  </a:solidFill>
                  <a:latin typeface="Poppins Bold"/>
                </a:rPr>
                <a:t>Error</a:t>
              </a:r>
            </a:p>
          </p:txBody>
        </p:sp>
      </p:grpSp>
      <p:grpSp>
        <p:nvGrpSpPr>
          <p:cNvPr name="Group 29" id="29"/>
          <p:cNvGrpSpPr/>
          <p:nvPr/>
        </p:nvGrpSpPr>
        <p:grpSpPr>
          <a:xfrm rot="0">
            <a:off x="11122961" y="5503801"/>
            <a:ext cx="1642182" cy="720602"/>
            <a:chOff x="0" y="0"/>
            <a:chExt cx="432509" cy="189788"/>
          </a:xfrm>
        </p:grpSpPr>
        <p:sp>
          <p:nvSpPr>
            <p:cNvPr name="Freeform 30" id="30"/>
            <p:cNvSpPr/>
            <p:nvPr/>
          </p:nvSpPr>
          <p:spPr>
            <a:xfrm flipH="false" flipV="false" rot="0">
              <a:off x="0" y="0"/>
              <a:ext cx="432509" cy="189788"/>
            </a:xfrm>
            <a:custGeom>
              <a:avLst/>
              <a:gdLst/>
              <a:ahLst/>
              <a:cxnLst/>
              <a:rect r="r" b="b" t="t" l="l"/>
              <a:pathLst>
                <a:path h="189788" w="432509">
                  <a:moveTo>
                    <a:pt x="0" y="0"/>
                  </a:moveTo>
                  <a:lnTo>
                    <a:pt x="432509" y="0"/>
                  </a:lnTo>
                  <a:lnTo>
                    <a:pt x="432509" y="189788"/>
                  </a:lnTo>
                  <a:lnTo>
                    <a:pt x="0" y="189788"/>
                  </a:lnTo>
                  <a:close/>
                </a:path>
              </a:pathLst>
            </a:custGeom>
            <a:solidFill>
              <a:srgbClr val="000000">
                <a:alpha val="0"/>
              </a:srgbClr>
            </a:solidFill>
            <a:ln w="38100" cap="sq">
              <a:solidFill>
                <a:srgbClr val="CE10FA"/>
              </a:solidFill>
              <a:prstDash val="solid"/>
              <a:miter/>
            </a:ln>
          </p:spPr>
        </p:sp>
        <p:sp>
          <p:nvSpPr>
            <p:cNvPr name="TextBox 31" id="31"/>
            <p:cNvSpPr txBox="true"/>
            <p:nvPr/>
          </p:nvSpPr>
          <p:spPr>
            <a:xfrm>
              <a:off x="0" y="-57150"/>
              <a:ext cx="812800" cy="869950"/>
            </a:xfrm>
            <a:prstGeom prst="rect">
              <a:avLst/>
            </a:prstGeom>
          </p:spPr>
          <p:txBody>
            <a:bodyPr anchor="ctr" rtlCol="false" tIns="50800" lIns="50800" bIns="50800" rIns="50800"/>
            <a:lstStyle/>
            <a:p>
              <a:pPr algn="ctr">
                <a:lnSpc>
                  <a:spcPts val="2799"/>
                </a:lnSpc>
              </a:pPr>
              <a:r>
                <a:rPr lang="en-US" sz="1999">
                  <a:solidFill>
                    <a:srgbClr val="000000"/>
                  </a:solidFill>
                  <a:latin typeface="Poppins Bold"/>
                </a:rPr>
                <a:t>Mean</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Evaluasi Regresi</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622244" y="2577197"/>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4603318" y="3075194"/>
            <a:ext cx="9494941" cy="1597228"/>
            <a:chOff x="0" y="0"/>
            <a:chExt cx="2500725" cy="420669"/>
          </a:xfrm>
        </p:grpSpPr>
        <p:sp>
          <p:nvSpPr>
            <p:cNvPr name="Freeform 9" id="9"/>
            <p:cNvSpPr/>
            <p:nvPr/>
          </p:nvSpPr>
          <p:spPr>
            <a:xfrm flipH="false" flipV="false" rot="0">
              <a:off x="0" y="0"/>
              <a:ext cx="2500725" cy="420669"/>
            </a:xfrm>
            <a:custGeom>
              <a:avLst/>
              <a:gdLst/>
              <a:ahLst/>
              <a:cxnLst/>
              <a:rect r="r" b="b" t="t" l="l"/>
              <a:pathLst>
                <a:path h="420669" w="2500725">
                  <a:moveTo>
                    <a:pt x="41584" y="0"/>
                  </a:moveTo>
                  <a:lnTo>
                    <a:pt x="2459141" y="0"/>
                  </a:lnTo>
                  <a:cubicBezTo>
                    <a:pt x="2482107" y="0"/>
                    <a:pt x="2500725" y="18618"/>
                    <a:pt x="2500725" y="41584"/>
                  </a:cubicBezTo>
                  <a:lnTo>
                    <a:pt x="2500725" y="379085"/>
                  </a:lnTo>
                  <a:cubicBezTo>
                    <a:pt x="2500725" y="390114"/>
                    <a:pt x="2496344" y="400691"/>
                    <a:pt x="2488545" y="408489"/>
                  </a:cubicBezTo>
                  <a:cubicBezTo>
                    <a:pt x="2480747" y="416288"/>
                    <a:pt x="2470170" y="420669"/>
                    <a:pt x="2459141" y="420669"/>
                  </a:cubicBezTo>
                  <a:lnTo>
                    <a:pt x="41584" y="420669"/>
                  </a:lnTo>
                  <a:cubicBezTo>
                    <a:pt x="30555" y="420669"/>
                    <a:pt x="19978" y="416288"/>
                    <a:pt x="12180" y="408489"/>
                  </a:cubicBezTo>
                  <a:cubicBezTo>
                    <a:pt x="4381" y="400691"/>
                    <a:pt x="0" y="390114"/>
                    <a:pt x="0" y="379085"/>
                  </a:cubicBezTo>
                  <a:lnTo>
                    <a:pt x="0" y="41584"/>
                  </a:lnTo>
                  <a:cubicBezTo>
                    <a:pt x="0" y="30555"/>
                    <a:pt x="4381" y="19978"/>
                    <a:pt x="12180" y="12180"/>
                  </a:cubicBezTo>
                  <a:cubicBezTo>
                    <a:pt x="19978" y="4381"/>
                    <a:pt x="30555" y="0"/>
                    <a:pt x="41584"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6517207" y="5024847"/>
            <a:ext cx="5840979" cy="4672005"/>
          </a:xfrm>
          <a:custGeom>
            <a:avLst/>
            <a:gdLst/>
            <a:ahLst/>
            <a:cxnLst/>
            <a:rect r="r" b="b" t="t" l="l"/>
            <a:pathLst>
              <a:path h="4672005" w="5840979">
                <a:moveTo>
                  <a:pt x="0" y="0"/>
                </a:moveTo>
                <a:lnTo>
                  <a:pt x="5840979" y="0"/>
                </a:lnTo>
                <a:lnTo>
                  <a:pt x="5840979" y="4672005"/>
                </a:lnTo>
                <a:lnTo>
                  <a:pt x="0" y="4672005"/>
                </a:lnTo>
                <a:lnTo>
                  <a:pt x="0" y="0"/>
                </a:lnTo>
                <a:close/>
              </a:path>
            </a:pathLst>
          </a:custGeom>
          <a:blipFill>
            <a:blip r:embed="rId7"/>
            <a:stretch>
              <a:fillRect l="-13192" t="0" r="-40311" b="-7950"/>
            </a:stretch>
          </a:blipFill>
        </p:spPr>
      </p:sp>
      <p:sp>
        <p:nvSpPr>
          <p:cNvPr name="Freeform 12" id="12"/>
          <p:cNvSpPr/>
          <p:nvPr/>
        </p:nvSpPr>
        <p:spPr>
          <a:xfrm flipH="false" flipV="false" rot="0">
            <a:off x="5929814" y="3248503"/>
            <a:ext cx="6428372" cy="1250611"/>
          </a:xfrm>
          <a:custGeom>
            <a:avLst/>
            <a:gdLst/>
            <a:ahLst/>
            <a:cxnLst/>
            <a:rect r="r" b="b" t="t" l="l"/>
            <a:pathLst>
              <a:path h="1250611" w="6428372">
                <a:moveTo>
                  <a:pt x="0" y="0"/>
                </a:moveTo>
                <a:lnTo>
                  <a:pt x="6428372" y="0"/>
                </a:lnTo>
                <a:lnTo>
                  <a:pt x="6428372" y="1250610"/>
                </a:lnTo>
                <a:lnTo>
                  <a:pt x="0" y="12506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4079332" y="1865627"/>
            <a:ext cx="10542911"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R-Squared (R^2)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3013965"/>
            <a:ext cx="16471610" cy="5588582"/>
          </a:xfrm>
          <a:custGeom>
            <a:avLst/>
            <a:gdLst/>
            <a:ahLst/>
            <a:cxnLst/>
            <a:rect r="r" b="b" t="t" l="l"/>
            <a:pathLst>
              <a:path h="5588582" w="16471610">
                <a:moveTo>
                  <a:pt x="0" y="0"/>
                </a:moveTo>
                <a:lnTo>
                  <a:pt x="16471610" y="0"/>
                </a:lnTo>
                <a:lnTo>
                  <a:pt x="16471610" y="5588582"/>
                </a:lnTo>
                <a:lnTo>
                  <a:pt x="0" y="5588582"/>
                </a:lnTo>
                <a:lnTo>
                  <a:pt x="0" y="0"/>
                </a:lnTo>
                <a:close/>
              </a:path>
            </a:pathLst>
          </a:custGeom>
          <a:blipFill>
            <a:blip r:embed="rId4"/>
            <a:stretch>
              <a:fillRect l="0" t="0" r="0" b="0"/>
            </a:stretch>
          </a:blipFill>
        </p:spPr>
      </p:sp>
      <p:sp>
        <p:nvSpPr>
          <p:cNvPr name="TextBox 6" id="6"/>
          <p:cNvSpPr txBox="true"/>
          <p:nvPr/>
        </p:nvSpPr>
        <p:spPr>
          <a:xfrm rot="0">
            <a:off x="1028700" y="1211763"/>
            <a:ext cx="16471610"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Data Analysis with Python (Coursera)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Pembagian Dataset</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622244" y="2577197"/>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824363" y="5408517"/>
            <a:ext cx="2254969" cy="820792"/>
            <a:chOff x="0" y="0"/>
            <a:chExt cx="593901" cy="216176"/>
          </a:xfrm>
        </p:grpSpPr>
        <p:sp>
          <p:nvSpPr>
            <p:cNvPr name="Freeform 9" id="9"/>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3872544" y="1865627"/>
            <a:ext cx="10542911"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Training dan Testing</a:t>
            </a:r>
          </a:p>
        </p:txBody>
      </p:sp>
      <p:sp>
        <p:nvSpPr>
          <p:cNvPr name="TextBox 12" id="12"/>
          <p:cNvSpPr txBox="true"/>
          <p:nvPr/>
        </p:nvSpPr>
        <p:spPr>
          <a:xfrm rot="0">
            <a:off x="1824363" y="3914416"/>
            <a:ext cx="8981101" cy="618463"/>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rPr>
              <a:t>Pada umumnya, dataset dibagi menjadi :</a:t>
            </a:r>
          </a:p>
        </p:txBody>
      </p:sp>
      <p:sp>
        <p:nvSpPr>
          <p:cNvPr name="TextBox 13" id="13"/>
          <p:cNvSpPr txBox="true"/>
          <p:nvPr/>
        </p:nvSpPr>
        <p:spPr>
          <a:xfrm rot="0">
            <a:off x="1468758" y="4609079"/>
            <a:ext cx="4807572" cy="618463"/>
          </a:xfrm>
          <a:prstGeom prst="rect">
            <a:avLst/>
          </a:prstGeom>
        </p:spPr>
        <p:txBody>
          <a:bodyPr anchor="t" rtlCol="false" tIns="0" lIns="0" bIns="0" rIns="0">
            <a:spAutoFit/>
          </a:bodyPr>
          <a:lstStyle/>
          <a:p>
            <a:pPr algn="just" marL="734059" indent="-367030" lvl="1">
              <a:lnSpc>
                <a:spcPts val="4759"/>
              </a:lnSpc>
              <a:spcBef>
                <a:spcPct val="0"/>
              </a:spcBef>
              <a:buFont typeface="Arial"/>
              <a:buChar char="•"/>
            </a:pPr>
            <a:r>
              <a:rPr lang="en-US" sz="3399">
                <a:solidFill>
                  <a:srgbClr val="FFFFFF"/>
                </a:solidFill>
                <a:latin typeface="Poppins"/>
              </a:rPr>
              <a:t>Training set (70%)</a:t>
            </a:r>
          </a:p>
        </p:txBody>
      </p:sp>
      <p:sp>
        <p:nvSpPr>
          <p:cNvPr name="TextBox 14" id="14"/>
          <p:cNvSpPr txBox="true"/>
          <p:nvPr/>
        </p:nvSpPr>
        <p:spPr>
          <a:xfrm rot="0">
            <a:off x="1824363" y="6305509"/>
            <a:ext cx="4807572" cy="618463"/>
          </a:xfrm>
          <a:prstGeom prst="rect">
            <a:avLst/>
          </a:prstGeom>
        </p:spPr>
        <p:txBody>
          <a:bodyPr anchor="t" rtlCol="false" tIns="0" lIns="0" bIns="0" rIns="0">
            <a:spAutoFit/>
          </a:bodyPr>
          <a:lstStyle/>
          <a:p>
            <a:pPr algn="just">
              <a:lnSpc>
                <a:spcPts val="4759"/>
              </a:lnSpc>
              <a:spcBef>
                <a:spcPct val="0"/>
              </a:spcBef>
            </a:pPr>
            <a:r>
              <a:rPr lang="en-US" sz="3399">
                <a:solidFill>
                  <a:srgbClr val="FFFFFF"/>
                </a:solidFill>
                <a:latin typeface="Poppins"/>
              </a:rPr>
              <a:t>2. Testing set (30%)</a:t>
            </a:r>
          </a:p>
        </p:txBody>
      </p:sp>
      <p:grpSp>
        <p:nvGrpSpPr>
          <p:cNvPr name="Group 15" id="15"/>
          <p:cNvGrpSpPr/>
          <p:nvPr/>
        </p:nvGrpSpPr>
        <p:grpSpPr>
          <a:xfrm rot="0">
            <a:off x="4079332" y="5408517"/>
            <a:ext cx="2254969" cy="820792"/>
            <a:chOff x="0" y="0"/>
            <a:chExt cx="593901" cy="216176"/>
          </a:xfrm>
        </p:grpSpPr>
        <p:sp>
          <p:nvSpPr>
            <p:cNvPr name="Freeform 16" id="16"/>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6334302" y="5408517"/>
            <a:ext cx="2254969" cy="820792"/>
            <a:chOff x="0" y="0"/>
            <a:chExt cx="593901" cy="216176"/>
          </a:xfrm>
        </p:grpSpPr>
        <p:sp>
          <p:nvSpPr>
            <p:cNvPr name="Freeform 19" id="19"/>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20" id="20"/>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8589271" y="5408517"/>
            <a:ext cx="2254969" cy="820792"/>
            <a:chOff x="0" y="0"/>
            <a:chExt cx="593901" cy="216176"/>
          </a:xfrm>
        </p:grpSpPr>
        <p:sp>
          <p:nvSpPr>
            <p:cNvPr name="Freeform 22" id="22"/>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23" id="23"/>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24" id="24"/>
          <p:cNvGrpSpPr/>
          <p:nvPr/>
        </p:nvGrpSpPr>
        <p:grpSpPr>
          <a:xfrm rot="0">
            <a:off x="1824363" y="7408808"/>
            <a:ext cx="2254969" cy="820792"/>
            <a:chOff x="0" y="0"/>
            <a:chExt cx="593901" cy="216176"/>
          </a:xfrm>
        </p:grpSpPr>
        <p:sp>
          <p:nvSpPr>
            <p:cNvPr name="Freeform 25" id="25"/>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CA00"/>
              </a:solidFill>
              <a:prstDash val="solid"/>
              <a:miter/>
            </a:ln>
          </p:spPr>
        </p:sp>
        <p:sp>
          <p:nvSpPr>
            <p:cNvPr name="TextBox 26" id="26"/>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27" id="27"/>
          <p:cNvGrpSpPr/>
          <p:nvPr/>
        </p:nvGrpSpPr>
        <p:grpSpPr>
          <a:xfrm rot="0">
            <a:off x="10844240" y="5408517"/>
            <a:ext cx="2254969" cy="820792"/>
            <a:chOff x="0" y="0"/>
            <a:chExt cx="593901" cy="216176"/>
          </a:xfrm>
        </p:grpSpPr>
        <p:sp>
          <p:nvSpPr>
            <p:cNvPr name="Freeform 28" id="28"/>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29" id="29"/>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30" id="30"/>
          <p:cNvGrpSpPr/>
          <p:nvPr/>
        </p:nvGrpSpPr>
        <p:grpSpPr>
          <a:xfrm rot="0">
            <a:off x="4079332" y="7408808"/>
            <a:ext cx="2254969" cy="820792"/>
            <a:chOff x="0" y="0"/>
            <a:chExt cx="593901" cy="216176"/>
          </a:xfrm>
        </p:grpSpPr>
        <p:sp>
          <p:nvSpPr>
            <p:cNvPr name="Freeform 31" id="31"/>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CA00"/>
              </a:solidFill>
              <a:prstDash val="solid"/>
              <a:miter/>
            </a:ln>
          </p:spPr>
        </p:sp>
        <p:sp>
          <p:nvSpPr>
            <p:cNvPr name="TextBox 32" id="32"/>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33" id="33"/>
          <p:cNvGrpSpPr/>
          <p:nvPr/>
        </p:nvGrpSpPr>
        <p:grpSpPr>
          <a:xfrm rot="0">
            <a:off x="13099209" y="5408517"/>
            <a:ext cx="2254969" cy="820792"/>
            <a:chOff x="0" y="0"/>
            <a:chExt cx="593901" cy="216176"/>
          </a:xfrm>
        </p:grpSpPr>
        <p:sp>
          <p:nvSpPr>
            <p:cNvPr name="Freeform 34" id="34"/>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35" id="35"/>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36" id="36"/>
          <p:cNvGrpSpPr/>
          <p:nvPr/>
        </p:nvGrpSpPr>
        <p:grpSpPr>
          <a:xfrm rot="0">
            <a:off x="6334302" y="7408808"/>
            <a:ext cx="2254969" cy="820792"/>
            <a:chOff x="0" y="0"/>
            <a:chExt cx="593901" cy="216176"/>
          </a:xfrm>
        </p:grpSpPr>
        <p:sp>
          <p:nvSpPr>
            <p:cNvPr name="Freeform 37" id="37"/>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CA00"/>
              </a:solidFill>
              <a:prstDash val="solid"/>
              <a:miter/>
            </a:ln>
          </p:spPr>
        </p:sp>
        <p:sp>
          <p:nvSpPr>
            <p:cNvPr name="TextBox 38" id="38"/>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39" id="39"/>
          <p:cNvGrpSpPr/>
          <p:nvPr/>
        </p:nvGrpSpPr>
        <p:grpSpPr>
          <a:xfrm rot="0">
            <a:off x="15354179" y="5408517"/>
            <a:ext cx="2254969" cy="820792"/>
            <a:chOff x="0" y="0"/>
            <a:chExt cx="593901" cy="216176"/>
          </a:xfrm>
        </p:grpSpPr>
        <p:sp>
          <p:nvSpPr>
            <p:cNvPr name="Freeform 40" id="40"/>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41" id="41"/>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Pembagian Dataset</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622244" y="2577197"/>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882694" y="4584755"/>
            <a:ext cx="2254969" cy="820792"/>
            <a:chOff x="0" y="0"/>
            <a:chExt cx="593901" cy="216176"/>
          </a:xfrm>
        </p:grpSpPr>
        <p:sp>
          <p:nvSpPr>
            <p:cNvPr name="Freeform 9" id="9"/>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882694" y="7819204"/>
            <a:ext cx="2254969" cy="820792"/>
            <a:chOff x="0" y="0"/>
            <a:chExt cx="593901" cy="216176"/>
          </a:xfrm>
        </p:grpSpPr>
        <p:sp>
          <p:nvSpPr>
            <p:cNvPr name="Freeform 12" id="12"/>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CA00"/>
              </a:solidFill>
              <a:prstDash val="solid"/>
              <a:miter/>
            </a:ln>
          </p:spPr>
        </p:sp>
        <p:sp>
          <p:nvSpPr>
            <p:cNvPr name="TextBox 13" id="13"/>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0494392" y="4584755"/>
            <a:ext cx="2254969" cy="820792"/>
            <a:chOff x="0" y="0"/>
            <a:chExt cx="593901" cy="216176"/>
          </a:xfrm>
        </p:grpSpPr>
        <p:sp>
          <p:nvSpPr>
            <p:cNvPr name="Freeform 15" id="15"/>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16" id="16"/>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sp>
        <p:nvSpPr>
          <p:cNvPr name="TextBox 17" id="17"/>
          <p:cNvSpPr txBox="true"/>
          <p:nvPr/>
        </p:nvSpPr>
        <p:spPr>
          <a:xfrm rot="0">
            <a:off x="3872544" y="1865627"/>
            <a:ext cx="10542911"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Cross Validation</a:t>
            </a:r>
          </a:p>
        </p:txBody>
      </p:sp>
      <p:sp>
        <p:nvSpPr>
          <p:cNvPr name="TextBox 18" id="18"/>
          <p:cNvSpPr txBox="true"/>
          <p:nvPr/>
        </p:nvSpPr>
        <p:spPr>
          <a:xfrm rot="0">
            <a:off x="1839279" y="3536379"/>
            <a:ext cx="13099986" cy="618463"/>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rPr>
              <a:t>Dataset juga dapat dibagi menjadi beberapa bagian (folds)</a:t>
            </a:r>
          </a:p>
        </p:txBody>
      </p:sp>
      <p:sp>
        <p:nvSpPr>
          <p:cNvPr name="TextBox 19" id="19"/>
          <p:cNvSpPr txBox="true"/>
          <p:nvPr/>
        </p:nvSpPr>
        <p:spPr>
          <a:xfrm rot="0">
            <a:off x="4396354" y="5729398"/>
            <a:ext cx="1743454" cy="618463"/>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rPr>
              <a:t>Training</a:t>
            </a:r>
          </a:p>
        </p:txBody>
      </p:sp>
      <p:sp>
        <p:nvSpPr>
          <p:cNvPr name="TextBox 20" id="20"/>
          <p:cNvSpPr txBox="true"/>
          <p:nvPr/>
        </p:nvSpPr>
        <p:spPr>
          <a:xfrm rot="0">
            <a:off x="2129091" y="8896681"/>
            <a:ext cx="1743454" cy="618463"/>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rPr>
              <a:t>Training</a:t>
            </a:r>
          </a:p>
        </p:txBody>
      </p:sp>
      <p:sp>
        <p:nvSpPr>
          <p:cNvPr name="TextBox 21" id="21"/>
          <p:cNvSpPr txBox="true"/>
          <p:nvPr/>
        </p:nvSpPr>
        <p:spPr>
          <a:xfrm rot="0">
            <a:off x="15260088" y="5472554"/>
            <a:ext cx="1743454" cy="618463"/>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rPr>
              <a:t>Training</a:t>
            </a:r>
          </a:p>
        </p:txBody>
      </p:sp>
      <p:grpSp>
        <p:nvGrpSpPr>
          <p:cNvPr name="Group 22" id="22"/>
          <p:cNvGrpSpPr/>
          <p:nvPr/>
        </p:nvGrpSpPr>
        <p:grpSpPr>
          <a:xfrm rot="0">
            <a:off x="4137663" y="4584755"/>
            <a:ext cx="2254969" cy="820792"/>
            <a:chOff x="0" y="0"/>
            <a:chExt cx="593901" cy="216176"/>
          </a:xfrm>
        </p:grpSpPr>
        <p:sp>
          <p:nvSpPr>
            <p:cNvPr name="Freeform 23" id="23"/>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CA00"/>
              </a:solidFill>
              <a:prstDash val="solid"/>
              <a:miter/>
            </a:ln>
          </p:spPr>
        </p:sp>
        <p:sp>
          <p:nvSpPr>
            <p:cNvPr name="TextBox 24" id="24"/>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25" id="25"/>
          <p:cNvGrpSpPr/>
          <p:nvPr/>
        </p:nvGrpSpPr>
        <p:grpSpPr>
          <a:xfrm rot="0">
            <a:off x="4137663" y="7819204"/>
            <a:ext cx="2254969" cy="820792"/>
            <a:chOff x="0" y="0"/>
            <a:chExt cx="593901" cy="216176"/>
          </a:xfrm>
        </p:grpSpPr>
        <p:sp>
          <p:nvSpPr>
            <p:cNvPr name="Freeform 26" id="26"/>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27" id="27"/>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28" id="28"/>
          <p:cNvGrpSpPr/>
          <p:nvPr/>
        </p:nvGrpSpPr>
        <p:grpSpPr>
          <a:xfrm rot="0">
            <a:off x="12749361" y="4584755"/>
            <a:ext cx="2254969" cy="820792"/>
            <a:chOff x="0" y="0"/>
            <a:chExt cx="593901" cy="216176"/>
          </a:xfrm>
        </p:grpSpPr>
        <p:sp>
          <p:nvSpPr>
            <p:cNvPr name="Freeform 29" id="29"/>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30" id="30"/>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31" id="31"/>
          <p:cNvGrpSpPr/>
          <p:nvPr/>
        </p:nvGrpSpPr>
        <p:grpSpPr>
          <a:xfrm rot="0">
            <a:off x="6392632" y="4584755"/>
            <a:ext cx="2254969" cy="820792"/>
            <a:chOff x="0" y="0"/>
            <a:chExt cx="593901" cy="216176"/>
          </a:xfrm>
        </p:grpSpPr>
        <p:sp>
          <p:nvSpPr>
            <p:cNvPr name="Freeform 32" id="32"/>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33" id="33"/>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34" id="34"/>
          <p:cNvGrpSpPr/>
          <p:nvPr/>
        </p:nvGrpSpPr>
        <p:grpSpPr>
          <a:xfrm rot="0">
            <a:off x="6392632" y="7819204"/>
            <a:ext cx="2254969" cy="820792"/>
            <a:chOff x="0" y="0"/>
            <a:chExt cx="593901" cy="216176"/>
          </a:xfrm>
        </p:grpSpPr>
        <p:sp>
          <p:nvSpPr>
            <p:cNvPr name="Freeform 35" id="35"/>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3131"/>
              </a:solidFill>
              <a:prstDash val="solid"/>
              <a:miter/>
            </a:ln>
          </p:spPr>
        </p:sp>
        <p:sp>
          <p:nvSpPr>
            <p:cNvPr name="TextBox 36" id="36"/>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37" id="37"/>
          <p:cNvGrpSpPr/>
          <p:nvPr/>
        </p:nvGrpSpPr>
        <p:grpSpPr>
          <a:xfrm rot="0">
            <a:off x="15004331" y="4584755"/>
            <a:ext cx="2254969" cy="820792"/>
            <a:chOff x="0" y="0"/>
            <a:chExt cx="593901" cy="216176"/>
          </a:xfrm>
        </p:grpSpPr>
        <p:sp>
          <p:nvSpPr>
            <p:cNvPr name="Freeform 38" id="38"/>
            <p:cNvSpPr/>
            <p:nvPr/>
          </p:nvSpPr>
          <p:spPr>
            <a:xfrm flipH="false" flipV="false" rot="0">
              <a:off x="0" y="0"/>
              <a:ext cx="593901" cy="216176"/>
            </a:xfrm>
            <a:custGeom>
              <a:avLst/>
              <a:gdLst/>
              <a:ahLst/>
              <a:cxnLst/>
              <a:rect r="r" b="b" t="t" l="l"/>
              <a:pathLst>
                <a:path h="216176" w="593901">
                  <a:moveTo>
                    <a:pt x="0" y="0"/>
                  </a:moveTo>
                  <a:lnTo>
                    <a:pt x="593901" y="0"/>
                  </a:lnTo>
                  <a:lnTo>
                    <a:pt x="593901" y="216176"/>
                  </a:lnTo>
                  <a:lnTo>
                    <a:pt x="0" y="216176"/>
                  </a:lnTo>
                  <a:close/>
                </a:path>
              </a:pathLst>
            </a:custGeom>
            <a:solidFill>
              <a:srgbClr val="000000">
                <a:alpha val="0"/>
              </a:srgbClr>
            </a:solidFill>
            <a:ln w="57150" cap="sq">
              <a:solidFill>
                <a:srgbClr val="FFCA00"/>
              </a:solidFill>
              <a:prstDash val="solid"/>
              <a:miter/>
            </a:ln>
          </p:spPr>
        </p:sp>
        <p:sp>
          <p:nvSpPr>
            <p:cNvPr name="TextBox 39" id="39"/>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sp>
        <p:nvSpPr>
          <p:cNvPr name="AutoShape 40" id="40"/>
          <p:cNvSpPr/>
          <p:nvPr/>
        </p:nvSpPr>
        <p:spPr>
          <a:xfrm flipH="true">
            <a:off x="5265148" y="6347861"/>
            <a:ext cx="2497" cy="1471343"/>
          </a:xfrm>
          <a:prstGeom prst="line">
            <a:avLst/>
          </a:prstGeom>
          <a:ln cap="flat" w="76200">
            <a:solidFill>
              <a:srgbClr val="FFFFFF"/>
            </a:solidFill>
            <a:prstDash val="solid"/>
            <a:headEnd type="none" len="sm" w="sm"/>
            <a:tailEnd type="triangle" len="med" w="lg"/>
          </a:ln>
        </p:spPr>
      </p:sp>
      <p:sp>
        <p:nvSpPr>
          <p:cNvPr name="AutoShape 41" id="41"/>
          <p:cNvSpPr/>
          <p:nvPr/>
        </p:nvSpPr>
        <p:spPr>
          <a:xfrm flipV="true">
            <a:off x="8647601" y="4995152"/>
            <a:ext cx="1846791" cy="3253498"/>
          </a:xfrm>
          <a:prstGeom prst="line">
            <a:avLst/>
          </a:prstGeom>
          <a:ln cap="flat" w="76200">
            <a:solidFill>
              <a:srgbClr val="FFFFFF"/>
            </a:solidFill>
            <a:prstDash val="solid"/>
            <a:headEnd type="none" len="sm" w="sm"/>
            <a:tailEnd type="triangle" len="med" w="lg"/>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1341752"/>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Overfitting dan Underfitting</a:t>
            </a:r>
          </a:p>
        </p:txBody>
      </p:sp>
      <p:sp>
        <p:nvSpPr>
          <p:cNvPr name="Freeform 6" id="6"/>
          <p:cNvSpPr/>
          <p:nvPr/>
        </p:nvSpPr>
        <p:spPr>
          <a:xfrm flipH="false" flipV="false" rot="0">
            <a:off x="3348735" y="822009"/>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305222" y="2370344"/>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152749" y="3918787"/>
            <a:ext cx="13982502" cy="5005669"/>
          </a:xfrm>
          <a:custGeom>
            <a:avLst/>
            <a:gdLst/>
            <a:ahLst/>
            <a:cxnLst/>
            <a:rect r="r" b="b" t="t" l="l"/>
            <a:pathLst>
              <a:path h="5005669" w="13982502">
                <a:moveTo>
                  <a:pt x="0" y="0"/>
                </a:moveTo>
                <a:lnTo>
                  <a:pt x="13982502" y="0"/>
                </a:lnTo>
                <a:lnTo>
                  <a:pt x="13982502" y="5005669"/>
                </a:lnTo>
                <a:lnTo>
                  <a:pt x="0" y="5005669"/>
                </a:lnTo>
                <a:lnTo>
                  <a:pt x="0" y="0"/>
                </a:lnTo>
                <a:close/>
              </a:path>
            </a:pathLst>
          </a:custGeom>
          <a:blipFill>
            <a:blip r:embed="rId7"/>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123756" y="2832866"/>
            <a:ext cx="14040488" cy="6162623"/>
          </a:xfrm>
          <a:custGeom>
            <a:avLst/>
            <a:gdLst/>
            <a:ahLst/>
            <a:cxnLst/>
            <a:rect r="r" b="b" t="t" l="l"/>
            <a:pathLst>
              <a:path h="6162623" w="14040488">
                <a:moveTo>
                  <a:pt x="0" y="0"/>
                </a:moveTo>
                <a:lnTo>
                  <a:pt x="14040488" y="0"/>
                </a:lnTo>
                <a:lnTo>
                  <a:pt x="14040488" y="6162623"/>
                </a:lnTo>
                <a:lnTo>
                  <a:pt x="0" y="6162623"/>
                </a:lnTo>
                <a:lnTo>
                  <a:pt x="0" y="0"/>
                </a:lnTo>
                <a:close/>
              </a:path>
            </a:pathLst>
          </a:custGeom>
          <a:blipFill>
            <a:blip r:embed="rId4"/>
            <a:stretch>
              <a:fillRect l="0" t="0" r="0" b="0"/>
            </a:stretch>
          </a:blipFill>
        </p:spPr>
      </p:sp>
      <p:sp>
        <p:nvSpPr>
          <p:cNvPr name="TextBox 6" id="6"/>
          <p:cNvSpPr txBox="true"/>
          <p:nvPr/>
        </p:nvSpPr>
        <p:spPr>
          <a:xfrm rot="0">
            <a:off x="1028700" y="1211763"/>
            <a:ext cx="16471610"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Intro to Machine Learning (Udacity)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Klasifikasi</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622244" y="2577197"/>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4396530" y="4662034"/>
            <a:ext cx="9494941" cy="2835114"/>
            <a:chOff x="0" y="0"/>
            <a:chExt cx="2500725" cy="746697"/>
          </a:xfrm>
        </p:grpSpPr>
        <p:sp>
          <p:nvSpPr>
            <p:cNvPr name="Freeform 9" id="9"/>
            <p:cNvSpPr/>
            <p:nvPr/>
          </p:nvSpPr>
          <p:spPr>
            <a:xfrm flipH="false" flipV="false" rot="0">
              <a:off x="0" y="0"/>
              <a:ext cx="2500725" cy="746697"/>
            </a:xfrm>
            <a:custGeom>
              <a:avLst/>
              <a:gdLst/>
              <a:ahLst/>
              <a:cxnLst/>
              <a:rect r="r" b="b" t="t" l="l"/>
              <a:pathLst>
                <a:path h="746697" w="2500725">
                  <a:moveTo>
                    <a:pt x="41584" y="0"/>
                  </a:moveTo>
                  <a:lnTo>
                    <a:pt x="2459141" y="0"/>
                  </a:lnTo>
                  <a:cubicBezTo>
                    <a:pt x="2482107" y="0"/>
                    <a:pt x="2500725" y="18618"/>
                    <a:pt x="2500725" y="41584"/>
                  </a:cubicBezTo>
                  <a:lnTo>
                    <a:pt x="2500725" y="705113"/>
                  </a:lnTo>
                  <a:cubicBezTo>
                    <a:pt x="2500725" y="728079"/>
                    <a:pt x="2482107" y="746697"/>
                    <a:pt x="2459141" y="746697"/>
                  </a:cubicBezTo>
                  <a:lnTo>
                    <a:pt x="41584" y="746697"/>
                  </a:lnTo>
                  <a:cubicBezTo>
                    <a:pt x="30555" y="746697"/>
                    <a:pt x="19978" y="742315"/>
                    <a:pt x="12180" y="734517"/>
                  </a:cubicBezTo>
                  <a:cubicBezTo>
                    <a:pt x="4381" y="726718"/>
                    <a:pt x="0" y="716141"/>
                    <a:pt x="0" y="705113"/>
                  </a:cubicBezTo>
                  <a:lnTo>
                    <a:pt x="0" y="41584"/>
                  </a:lnTo>
                  <a:cubicBezTo>
                    <a:pt x="0" y="30555"/>
                    <a:pt x="4381" y="19978"/>
                    <a:pt x="12180" y="12180"/>
                  </a:cubicBezTo>
                  <a:cubicBezTo>
                    <a:pt x="19978" y="4381"/>
                    <a:pt x="30555" y="0"/>
                    <a:pt x="41584"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5182994" y="5272986"/>
            <a:ext cx="7922013" cy="1613210"/>
          </a:xfrm>
          <a:custGeom>
            <a:avLst/>
            <a:gdLst/>
            <a:ahLst/>
            <a:cxnLst/>
            <a:rect r="r" b="b" t="t" l="l"/>
            <a:pathLst>
              <a:path h="1613210" w="7922013">
                <a:moveTo>
                  <a:pt x="0" y="0"/>
                </a:moveTo>
                <a:lnTo>
                  <a:pt x="7922012" y="0"/>
                </a:lnTo>
                <a:lnTo>
                  <a:pt x="7922012" y="1613210"/>
                </a:lnTo>
                <a:lnTo>
                  <a:pt x="0" y="16132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079332" y="1865627"/>
            <a:ext cx="10542911"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Naive Bayes</a:t>
            </a:r>
          </a:p>
        </p:txBody>
      </p:sp>
      <p:grpSp>
        <p:nvGrpSpPr>
          <p:cNvPr name="Group 13" id="13"/>
          <p:cNvGrpSpPr/>
          <p:nvPr/>
        </p:nvGrpSpPr>
        <p:grpSpPr>
          <a:xfrm rot="0">
            <a:off x="5182994" y="5556562"/>
            <a:ext cx="2592870" cy="1046059"/>
            <a:chOff x="0" y="0"/>
            <a:chExt cx="682896" cy="275505"/>
          </a:xfrm>
        </p:grpSpPr>
        <p:sp>
          <p:nvSpPr>
            <p:cNvPr name="Freeform 14" id="14"/>
            <p:cNvSpPr/>
            <p:nvPr/>
          </p:nvSpPr>
          <p:spPr>
            <a:xfrm flipH="false" flipV="false" rot="0">
              <a:off x="0" y="0"/>
              <a:ext cx="682896" cy="275505"/>
            </a:xfrm>
            <a:custGeom>
              <a:avLst/>
              <a:gdLst/>
              <a:ahLst/>
              <a:cxnLst/>
              <a:rect r="r" b="b" t="t" l="l"/>
              <a:pathLst>
                <a:path h="275505" w="682896">
                  <a:moveTo>
                    <a:pt x="0" y="0"/>
                  </a:moveTo>
                  <a:lnTo>
                    <a:pt x="682896" y="0"/>
                  </a:lnTo>
                  <a:lnTo>
                    <a:pt x="682896" y="275505"/>
                  </a:lnTo>
                  <a:lnTo>
                    <a:pt x="0" y="275505"/>
                  </a:lnTo>
                  <a:close/>
                </a:path>
              </a:pathLst>
            </a:custGeom>
            <a:solidFill>
              <a:srgbClr val="000000">
                <a:alpha val="0"/>
              </a:srgbClr>
            </a:solidFill>
            <a:ln w="57150" cap="sq">
              <a:solidFill>
                <a:srgbClr val="FF3131"/>
              </a:solidFill>
              <a:prstDash val="solid"/>
              <a:miter/>
            </a:ln>
          </p:spPr>
        </p:sp>
        <p:sp>
          <p:nvSpPr>
            <p:cNvPr name="TextBox 15" id="15"/>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1391767" y="5033532"/>
            <a:ext cx="1713239" cy="1008515"/>
            <a:chOff x="0" y="0"/>
            <a:chExt cx="451223" cy="265617"/>
          </a:xfrm>
        </p:grpSpPr>
        <p:sp>
          <p:nvSpPr>
            <p:cNvPr name="Freeform 17" id="17"/>
            <p:cNvSpPr/>
            <p:nvPr/>
          </p:nvSpPr>
          <p:spPr>
            <a:xfrm flipH="false" flipV="false" rot="0">
              <a:off x="0" y="0"/>
              <a:ext cx="451223" cy="265617"/>
            </a:xfrm>
            <a:custGeom>
              <a:avLst/>
              <a:gdLst/>
              <a:ahLst/>
              <a:cxnLst/>
              <a:rect r="r" b="b" t="t" l="l"/>
              <a:pathLst>
                <a:path h="265617" w="451223">
                  <a:moveTo>
                    <a:pt x="0" y="0"/>
                  </a:moveTo>
                  <a:lnTo>
                    <a:pt x="451223" y="0"/>
                  </a:lnTo>
                  <a:lnTo>
                    <a:pt x="451223" y="265617"/>
                  </a:lnTo>
                  <a:lnTo>
                    <a:pt x="0" y="265617"/>
                  </a:lnTo>
                  <a:close/>
                </a:path>
              </a:pathLst>
            </a:custGeom>
            <a:solidFill>
              <a:srgbClr val="000000">
                <a:alpha val="0"/>
              </a:srgbClr>
            </a:solidFill>
            <a:ln w="57150" cap="sq">
              <a:solidFill>
                <a:srgbClr val="28E118"/>
              </a:solidFill>
              <a:prstDash val="solid"/>
              <a:miter/>
            </a:ln>
          </p:spPr>
        </p:sp>
        <p:sp>
          <p:nvSpPr>
            <p:cNvPr name="TextBox 18" id="18"/>
            <p:cNvSpPr txBox="true"/>
            <p:nvPr/>
          </p:nvSpPr>
          <p:spPr>
            <a:xfrm>
              <a:off x="0" y="-57150"/>
              <a:ext cx="812800" cy="869950"/>
            </a:xfrm>
            <a:prstGeom prst="rect">
              <a:avLst/>
            </a:prstGeom>
          </p:spPr>
          <p:txBody>
            <a:bodyPr anchor="ctr" rtlCol="false" tIns="50800" lIns="50800" bIns="50800" rIns="50800"/>
            <a:lstStyle/>
            <a:p>
              <a:pPr algn="ctr">
                <a:lnSpc>
                  <a:spcPts val="2799"/>
                </a:lnSpc>
              </a:pPr>
            </a:p>
          </p:txBody>
        </p:sp>
      </p:grpSp>
      <p:sp>
        <p:nvSpPr>
          <p:cNvPr name="TextBox 19" id="19"/>
          <p:cNvSpPr txBox="true"/>
          <p:nvPr/>
        </p:nvSpPr>
        <p:spPr>
          <a:xfrm rot="0">
            <a:off x="5538835" y="7867981"/>
            <a:ext cx="1881188" cy="618463"/>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rPr>
              <a:t>Posterior</a:t>
            </a:r>
          </a:p>
        </p:txBody>
      </p:sp>
      <p:sp>
        <p:nvSpPr>
          <p:cNvPr name="TextBox 20" id="20"/>
          <p:cNvSpPr txBox="true"/>
          <p:nvPr/>
        </p:nvSpPr>
        <p:spPr>
          <a:xfrm rot="0">
            <a:off x="11729902" y="3602257"/>
            <a:ext cx="954665" cy="618463"/>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rPr>
              <a:t>Prior</a:t>
            </a:r>
          </a:p>
        </p:txBody>
      </p:sp>
      <p:sp>
        <p:nvSpPr>
          <p:cNvPr name="AutoShape 21" id="21"/>
          <p:cNvSpPr/>
          <p:nvPr/>
        </p:nvSpPr>
        <p:spPr>
          <a:xfrm flipH="true">
            <a:off x="6479428" y="6602621"/>
            <a:ext cx="0" cy="1370135"/>
          </a:xfrm>
          <a:prstGeom prst="line">
            <a:avLst/>
          </a:prstGeom>
          <a:ln cap="flat" w="57150">
            <a:solidFill>
              <a:srgbClr val="000000"/>
            </a:solidFill>
            <a:prstDash val="solid"/>
            <a:headEnd type="none" len="sm" w="sm"/>
            <a:tailEnd type="triangle" len="med" w="lg"/>
          </a:ln>
        </p:spPr>
      </p:sp>
      <p:sp>
        <p:nvSpPr>
          <p:cNvPr name="AutoShape 22" id="22"/>
          <p:cNvSpPr/>
          <p:nvPr/>
        </p:nvSpPr>
        <p:spPr>
          <a:xfrm flipV="true">
            <a:off x="12205924" y="4220720"/>
            <a:ext cx="996" cy="813324"/>
          </a:xfrm>
          <a:prstGeom prst="line">
            <a:avLst/>
          </a:prstGeom>
          <a:ln cap="flat" w="57150">
            <a:solidFill>
              <a:srgbClr val="000000"/>
            </a:solidFill>
            <a:prstDash val="solid"/>
            <a:headEnd type="none" len="sm" w="sm"/>
            <a:tailEnd type="triangle" len="med" w="lg"/>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110439"/>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Contoh Klasifikasi</a:t>
            </a:r>
          </a:p>
        </p:txBody>
      </p:sp>
      <p:sp>
        <p:nvSpPr>
          <p:cNvPr name="Freeform 6" id="6"/>
          <p:cNvSpPr/>
          <p:nvPr/>
        </p:nvSpPr>
        <p:spPr>
          <a:xfrm flipH="false" flipV="false" rot="0">
            <a:off x="4079332" y="22473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305222" y="168121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8" id="8"/>
          <p:cNvGraphicFramePr>
            <a:graphicFrameLocks noGrp="true"/>
          </p:cNvGraphicFramePr>
          <p:nvPr/>
        </p:nvGraphicFramePr>
        <p:xfrm>
          <a:off x="1224765" y="2788454"/>
          <a:ext cx="4247939" cy="6153150"/>
        </p:xfrm>
        <a:graphic>
          <a:graphicData uri="http://schemas.openxmlformats.org/drawingml/2006/table">
            <a:tbl>
              <a:tblPr/>
              <a:tblGrid>
                <a:gridCol w="1275903"/>
                <a:gridCol w="1517007"/>
                <a:gridCol w="1455029"/>
              </a:tblGrid>
              <a:tr h="1025525">
                <a:tc>
                  <a:txBody>
                    <a:bodyPr anchor="t" rtlCol="false"/>
                    <a:lstStyle/>
                    <a:p>
                      <a:pPr algn="ctr">
                        <a:lnSpc>
                          <a:spcPts val="2799"/>
                        </a:lnSpc>
                        <a:defRPr/>
                      </a:pPr>
                      <a:r>
                        <a:rPr lang="en-US" sz="1999">
                          <a:solidFill>
                            <a:srgbClr val="FFFFFF"/>
                          </a:solidFill>
                          <a:latin typeface="Poppins Bold"/>
                        </a:rPr>
                        <a:t>X1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Bold"/>
                        </a:rPr>
                        <a:t>X2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Bold"/>
                        </a:rPr>
                        <a:t>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799"/>
                        </a:lnSpc>
                        <a:defRPr/>
                      </a:pPr>
                      <a:r>
                        <a:rPr lang="en-US" sz="1999">
                          <a:solidFill>
                            <a:srgbClr val="FFFFFF"/>
                          </a:solidFill>
                          <a:latin typeface="Poppins"/>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799"/>
                        </a:lnSpc>
                        <a:defRPr/>
                      </a:pPr>
                      <a:r>
                        <a:rPr lang="en-US" sz="1999">
                          <a:solidFill>
                            <a:srgbClr val="FFFFFF"/>
                          </a:solidFill>
                          <a:latin typeface="Poppins"/>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799"/>
                        </a:lnSpc>
                        <a:defRPr/>
                      </a:pPr>
                      <a:r>
                        <a:rPr lang="en-US" sz="1999">
                          <a:solidFill>
                            <a:srgbClr val="FFFFFF"/>
                          </a:solidFill>
                          <a:latin typeface="Poppins"/>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799"/>
                        </a:lnSpc>
                        <a:defRPr/>
                      </a:pPr>
                      <a:r>
                        <a:rPr lang="en-US" sz="1999">
                          <a:solidFill>
                            <a:srgbClr val="FFFFFF"/>
                          </a:solidFill>
                          <a:latin typeface="Poppins"/>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a:rPr>
                        <a:t>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799"/>
                        </a:lnSpc>
                        <a:defRPr/>
                      </a:pPr>
                      <a:r>
                        <a:rPr lang="en-US" sz="1999">
                          <a:solidFill>
                            <a:srgbClr val="FFFFFF"/>
                          </a:solidFill>
                          <a:latin typeface="Poppins"/>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a:rPr>
                        <a:t>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799"/>
                        </a:lnSpc>
                        <a:defRPr/>
                      </a:pPr>
                      <a:r>
                        <a:rPr lang="en-US" sz="1999">
                          <a:solidFill>
                            <a:srgbClr val="FFFFFF"/>
                          </a:solidFill>
                          <a:latin typeface="Poppins"/>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9" id="9"/>
          <p:cNvSpPr txBox="true"/>
          <p:nvPr/>
        </p:nvSpPr>
        <p:spPr>
          <a:xfrm rot="0">
            <a:off x="4079332" y="1286668"/>
            <a:ext cx="10542911"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Naive Bayes</a:t>
            </a:r>
          </a:p>
        </p:txBody>
      </p:sp>
      <p:sp>
        <p:nvSpPr>
          <p:cNvPr name="TextBox 10" id="10"/>
          <p:cNvSpPr txBox="true"/>
          <p:nvPr/>
        </p:nvSpPr>
        <p:spPr>
          <a:xfrm rot="0">
            <a:off x="6023035" y="2477185"/>
            <a:ext cx="7584500" cy="618463"/>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Poppins"/>
              </a:rPr>
              <a:t>Apa label (Y) ketika nilai x= (0,2)?</a:t>
            </a:r>
          </a:p>
        </p:txBody>
      </p:sp>
      <p:sp>
        <p:nvSpPr>
          <p:cNvPr name="TextBox 11" id="11"/>
          <p:cNvSpPr txBox="true"/>
          <p:nvPr/>
        </p:nvSpPr>
        <p:spPr>
          <a:xfrm rot="0">
            <a:off x="6227321" y="3441766"/>
            <a:ext cx="8394923" cy="1218511"/>
          </a:xfrm>
          <a:prstGeom prst="rect">
            <a:avLst/>
          </a:prstGeom>
        </p:spPr>
        <p:txBody>
          <a:bodyPr anchor="t" rtlCol="false" tIns="0" lIns="0" bIns="0" rIns="0">
            <a:spAutoFit/>
          </a:bodyPr>
          <a:lstStyle/>
          <a:p>
            <a:pPr>
              <a:lnSpc>
                <a:spcPts val="4759"/>
              </a:lnSpc>
            </a:pPr>
            <a:r>
              <a:rPr lang="en-US" sz="3399">
                <a:solidFill>
                  <a:srgbClr val="FFFFFF"/>
                </a:solidFill>
                <a:latin typeface="Poppins"/>
              </a:rPr>
              <a:t>P(Y=0) = 2/5</a:t>
            </a:r>
          </a:p>
          <a:p>
            <a:pPr>
              <a:lnSpc>
                <a:spcPts val="4759"/>
              </a:lnSpc>
              <a:spcBef>
                <a:spcPct val="0"/>
              </a:spcBef>
            </a:pPr>
            <a:r>
              <a:rPr lang="en-US" sz="3399">
                <a:solidFill>
                  <a:srgbClr val="FFFFFF"/>
                </a:solidFill>
                <a:latin typeface="Poppins"/>
              </a:rPr>
              <a:t>P(Y=1) = 3/5</a:t>
            </a:r>
          </a:p>
        </p:txBody>
      </p:sp>
      <p:sp>
        <p:nvSpPr>
          <p:cNvPr name="TextBox 12" id="12"/>
          <p:cNvSpPr txBox="true"/>
          <p:nvPr/>
        </p:nvSpPr>
        <p:spPr>
          <a:xfrm rot="0">
            <a:off x="6227321" y="5038725"/>
            <a:ext cx="8711945" cy="1218511"/>
          </a:xfrm>
          <a:prstGeom prst="rect">
            <a:avLst/>
          </a:prstGeom>
        </p:spPr>
        <p:txBody>
          <a:bodyPr anchor="t" rtlCol="false" tIns="0" lIns="0" bIns="0" rIns="0">
            <a:spAutoFit/>
          </a:bodyPr>
          <a:lstStyle/>
          <a:p>
            <a:pPr>
              <a:lnSpc>
                <a:spcPts val="4759"/>
              </a:lnSpc>
            </a:pPr>
            <a:r>
              <a:rPr lang="en-US" sz="3399">
                <a:solidFill>
                  <a:srgbClr val="FFFFFF"/>
                </a:solidFill>
                <a:latin typeface="Poppins"/>
              </a:rPr>
              <a:t>P(X=0,2|Y=1) = P(X1=0|Y=1) . P(X2=2|Y=1)</a:t>
            </a:r>
          </a:p>
          <a:p>
            <a:pPr>
              <a:lnSpc>
                <a:spcPts val="4759"/>
              </a:lnSpc>
              <a:spcBef>
                <a:spcPct val="0"/>
              </a:spcBef>
            </a:pPr>
            <a:r>
              <a:rPr lang="en-US" sz="3399">
                <a:solidFill>
                  <a:srgbClr val="FFFFFF"/>
                </a:solidFill>
                <a:latin typeface="Poppins"/>
              </a:rPr>
              <a:t>                        = 2/3 . 1/3</a:t>
            </a:r>
          </a:p>
        </p:txBody>
      </p:sp>
      <p:sp>
        <p:nvSpPr>
          <p:cNvPr name="TextBox 13" id="13"/>
          <p:cNvSpPr txBox="true"/>
          <p:nvPr/>
        </p:nvSpPr>
        <p:spPr>
          <a:xfrm rot="0">
            <a:off x="6455417" y="6419161"/>
            <a:ext cx="9559161" cy="1218511"/>
          </a:xfrm>
          <a:prstGeom prst="rect">
            <a:avLst/>
          </a:prstGeom>
        </p:spPr>
        <p:txBody>
          <a:bodyPr anchor="t" rtlCol="false" tIns="0" lIns="0" bIns="0" rIns="0">
            <a:spAutoFit/>
          </a:bodyPr>
          <a:lstStyle/>
          <a:p>
            <a:pPr>
              <a:lnSpc>
                <a:spcPts val="4759"/>
              </a:lnSpc>
            </a:pPr>
            <a:r>
              <a:rPr lang="en-US" sz="3399">
                <a:solidFill>
                  <a:srgbClr val="FFFFFF"/>
                </a:solidFill>
                <a:latin typeface="Poppins"/>
              </a:rPr>
              <a:t>P(X=0,2|Y=0) = P(X1=0|Y=0) . P(X2=2|Y=0)</a:t>
            </a:r>
          </a:p>
          <a:p>
            <a:pPr>
              <a:lnSpc>
                <a:spcPts val="4759"/>
              </a:lnSpc>
              <a:spcBef>
                <a:spcPct val="0"/>
              </a:spcBef>
            </a:pPr>
            <a:r>
              <a:rPr lang="en-US" sz="3399">
                <a:solidFill>
                  <a:srgbClr val="FFFFFF"/>
                </a:solidFill>
                <a:latin typeface="Poppins"/>
              </a:rPr>
              <a:t>                        = 1/2 . 1/2</a:t>
            </a:r>
          </a:p>
        </p:txBody>
      </p:sp>
      <p:sp>
        <p:nvSpPr>
          <p:cNvPr name="TextBox 14" id="14"/>
          <p:cNvSpPr txBox="true"/>
          <p:nvPr/>
        </p:nvSpPr>
        <p:spPr>
          <a:xfrm rot="0">
            <a:off x="6586422" y="7799597"/>
            <a:ext cx="9559161" cy="618463"/>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Poppins"/>
              </a:rPr>
              <a:t>3/5 . 2/3 . 1/3 &gt; 2/5. 1/2 . 1/2</a:t>
            </a:r>
          </a:p>
        </p:txBody>
      </p:sp>
      <p:sp>
        <p:nvSpPr>
          <p:cNvPr name="TextBox 15" id="15"/>
          <p:cNvSpPr txBox="true"/>
          <p:nvPr/>
        </p:nvSpPr>
        <p:spPr>
          <a:xfrm rot="0">
            <a:off x="6586422" y="8579985"/>
            <a:ext cx="9559161" cy="618463"/>
          </a:xfrm>
          <a:prstGeom prst="rect">
            <a:avLst/>
          </a:prstGeom>
        </p:spPr>
        <p:txBody>
          <a:bodyPr anchor="t" rtlCol="false" tIns="0" lIns="0" bIns="0" rIns="0">
            <a:spAutoFit/>
          </a:bodyPr>
          <a:lstStyle/>
          <a:p>
            <a:pPr>
              <a:lnSpc>
                <a:spcPts val="4759"/>
              </a:lnSpc>
              <a:spcBef>
                <a:spcPct val="0"/>
              </a:spcBef>
            </a:pPr>
            <a:r>
              <a:rPr lang="en-US" sz="3399">
                <a:solidFill>
                  <a:srgbClr val="FFFFFF"/>
                </a:solidFill>
                <a:latin typeface="Poppins"/>
              </a:rPr>
              <a:t>Jadi, nilai y = 1</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Klasifikasi</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502045" y="289740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28700" y="3214428"/>
            <a:ext cx="7227411" cy="6179918"/>
            <a:chOff x="0" y="0"/>
            <a:chExt cx="1903516" cy="1627633"/>
          </a:xfrm>
        </p:grpSpPr>
        <p:sp>
          <p:nvSpPr>
            <p:cNvPr name="Freeform 9" id="9"/>
            <p:cNvSpPr/>
            <p:nvPr/>
          </p:nvSpPr>
          <p:spPr>
            <a:xfrm flipH="false" flipV="false" rot="0">
              <a:off x="0" y="0"/>
              <a:ext cx="1903516" cy="1627633"/>
            </a:xfrm>
            <a:custGeom>
              <a:avLst/>
              <a:gdLst/>
              <a:ahLst/>
              <a:cxnLst/>
              <a:rect r="r" b="b" t="t" l="l"/>
              <a:pathLst>
                <a:path h="1627633" w="1903516">
                  <a:moveTo>
                    <a:pt x="54631" y="0"/>
                  </a:moveTo>
                  <a:lnTo>
                    <a:pt x="1848885" y="0"/>
                  </a:lnTo>
                  <a:cubicBezTo>
                    <a:pt x="1879057" y="0"/>
                    <a:pt x="1903516" y="24459"/>
                    <a:pt x="1903516" y="54631"/>
                  </a:cubicBezTo>
                  <a:lnTo>
                    <a:pt x="1903516" y="1573002"/>
                  </a:lnTo>
                  <a:cubicBezTo>
                    <a:pt x="1903516" y="1603174"/>
                    <a:pt x="1879057" y="1627633"/>
                    <a:pt x="1848885" y="1627633"/>
                  </a:cubicBezTo>
                  <a:lnTo>
                    <a:pt x="54631" y="1627633"/>
                  </a:lnTo>
                  <a:cubicBezTo>
                    <a:pt x="24459" y="1627633"/>
                    <a:pt x="0" y="1603174"/>
                    <a:pt x="0" y="1573002"/>
                  </a:cubicBezTo>
                  <a:lnTo>
                    <a:pt x="0" y="54631"/>
                  </a:lnTo>
                  <a:cubicBezTo>
                    <a:pt x="0" y="24459"/>
                    <a:pt x="24459" y="0"/>
                    <a:pt x="54631"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1028700" y="3214428"/>
            <a:ext cx="7459164" cy="6060571"/>
          </a:xfrm>
          <a:custGeom>
            <a:avLst/>
            <a:gdLst/>
            <a:ahLst/>
            <a:cxnLst/>
            <a:rect r="r" b="b" t="t" l="l"/>
            <a:pathLst>
              <a:path h="6060571" w="7459164">
                <a:moveTo>
                  <a:pt x="0" y="0"/>
                </a:moveTo>
                <a:lnTo>
                  <a:pt x="7459164" y="0"/>
                </a:lnTo>
                <a:lnTo>
                  <a:pt x="7459164" y="6060571"/>
                </a:lnTo>
                <a:lnTo>
                  <a:pt x="0" y="6060571"/>
                </a:lnTo>
                <a:lnTo>
                  <a:pt x="0" y="0"/>
                </a:lnTo>
                <a:close/>
              </a:path>
            </a:pathLst>
          </a:custGeom>
          <a:blipFill>
            <a:blip r:embed="rId7"/>
            <a:stretch>
              <a:fillRect l="0" t="0" r="0" b="0"/>
            </a:stretch>
          </a:blipFill>
        </p:spPr>
      </p:sp>
      <p:sp>
        <p:nvSpPr>
          <p:cNvPr name="TextBox 12" id="12"/>
          <p:cNvSpPr txBox="true"/>
          <p:nvPr/>
        </p:nvSpPr>
        <p:spPr>
          <a:xfrm rot="0">
            <a:off x="3753480" y="1868815"/>
            <a:ext cx="11748565"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Support Vector Machine (SVM)</a:t>
            </a:r>
          </a:p>
        </p:txBody>
      </p:sp>
      <p:grpSp>
        <p:nvGrpSpPr>
          <p:cNvPr name="Group 13" id="13"/>
          <p:cNvGrpSpPr/>
          <p:nvPr/>
        </p:nvGrpSpPr>
        <p:grpSpPr>
          <a:xfrm rot="0">
            <a:off x="9389758" y="3926585"/>
            <a:ext cx="6429309" cy="4755605"/>
            <a:chOff x="0" y="0"/>
            <a:chExt cx="1693316" cy="1252505"/>
          </a:xfrm>
        </p:grpSpPr>
        <p:sp>
          <p:nvSpPr>
            <p:cNvPr name="Freeform 14" id="14"/>
            <p:cNvSpPr/>
            <p:nvPr/>
          </p:nvSpPr>
          <p:spPr>
            <a:xfrm flipH="false" flipV="false" rot="0">
              <a:off x="0" y="0"/>
              <a:ext cx="1693316" cy="1252505"/>
            </a:xfrm>
            <a:custGeom>
              <a:avLst/>
              <a:gdLst/>
              <a:ahLst/>
              <a:cxnLst/>
              <a:rect r="r" b="b" t="t" l="l"/>
              <a:pathLst>
                <a:path h="1252505" w="1693316">
                  <a:moveTo>
                    <a:pt x="61412" y="0"/>
                  </a:moveTo>
                  <a:lnTo>
                    <a:pt x="1631904" y="0"/>
                  </a:lnTo>
                  <a:cubicBezTo>
                    <a:pt x="1648191" y="0"/>
                    <a:pt x="1663812" y="6470"/>
                    <a:pt x="1675329" y="17987"/>
                  </a:cubicBezTo>
                  <a:cubicBezTo>
                    <a:pt x="1686846" y="29504"/>
                    <a:pt x="1693316" y="45125"/>
                    <a:pt x="1693316" y="61412"/>
                  </a:cubicBezTo>
                  <a:lnTo>
                    <a:pt x="1693316" y="1191093"/>
                  </a:lnTo>
                  <a:cubicBezTo>
                    <a:pt x="1693316" y="1225010"/>
                    <a:pt x="1665821" y="1252505"/>
                    <a:pt x="1631904" y="1252505"/>
                  </a:cubicBezTo>
                  <a:lnTo>
                    <a:pt x="61412" y="1252505"/>
                  </a:lnTo>
                  <a:cubicBezTo>
                    <a:pt x="45125" y="1252505"/>
                    <a:pt x="29504" y="1246035"/>
                    <a:pt x="17987" y="1234518"/>
                  </a:cubicBezTo>
                  <a:cubicBezTo>
                    <a:pt x="6470" y="1223001"/>
                    <a:pt x="0" y="1207380"/>
                    <a:pt x="0" y="1191093"/>
                  </a:cubicBezTo>
                  <a:lnTo>
                    <a:pt x="0" y="61412"/>
                  </a:lnTo>
                  <a:cubicBezTo>
                    <a:pt x="0" y="27495"/>
                    <a:pt x="27495" y="0"/>
                    <a:pt x="61412" y="0"/>
                  </a:cubicBezTo>
                  <a:close/>
                </a:path>
              </a:pathLst>
            </a:custGeom>
            <a:solidFill>
              <a:srgbClr val="F3BE66"/>
            </a:solidFill>
          </p:spPr>
        </p:sp>
        <p:sp>
          <p:nvSpPr>
            <p:cNvPr name="TextBox 15" id="15"/>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400">
                  <a:solidFill>
                    <a:srgbClr val="000000"/>
                  </a:solidFill>
                  <a:latin typeface="Poppins Bold"/>
                </a:rPr>
                <a:t>Support Vector -&gt; 2 Data terdekat yang berasal dari kelompok berbeda</a:t>
              </a:r>
            </a:p>
            <a:p>
              <a:pPr algn="ctr">
                <a:lnSpc>
                  <a:spcPts val="3359"/>
                </a:lnSpc>
              </a:pPr>
              <a:r>
                <a:rPr lang="en-US" sz="2400">
                  <a:solidFill>
                    <a:srgbClr val="000000"/>
                  </a:solidFill>
                  <a:latin typeface="Poppins Bold"/>
                </a:rPr>
                <a:t>Hyperplane -&gt; Garis pembatas antar support vector</a:t>
              </a:r>
            </a:p>
            <a:p>
              <a:pPr algn="ctr">
                <a:lnSpc>
                  <a:spcPts val="3359"/>
                </a:lnSpc>
              </a:pPr>
              <a:r>
                <a:rPr lang="en-US" sz="2400">
                  <a:solidFill>
                    <a:srgbClr val="000000"/>
                  </a:solidFill>
                  <a:latin typeface="Poppins Bold"/>
                </a:rPr>
                <a:t>(max)Margin -&gt; Jarak support vector ke hyper plane</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Klasifikasi</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502045" y="289740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8622203" y="3712425"/>
            <a:ext cx="7330376" cy="5468950"/>
            <a:chOff x="0" y="0"/>
            <a:chExt cx="1930634" cy="1440382"/>
          </a:xfrm>
        </p:grpSpPr>
        <p:sp>
          <p:nvSpPr>
            <p:cNvPr name="Freeform 9" id="9"/>
            <p:cNvSpPr/>
            <p:nvPr/>
          </p:nvSpPr>
          <p:spPr>
            <a:xfrm flipH="false" flipV="false" rot="0">
              <a:off x="0" y="0"/>
              <a:ext cx="1930634" cy="1440382"/>
            </a:xfrm>
            <a:custGeom>
              <a:avLst/>
              <a:gdLst/>
              <a:ahLst/>
              <a:cxnLst/>
              <a:rect r="r" b="b" t="t" l="l"/>
              <a:pathLst>
                <a:path h="1440382" w="1930634">
                  <a:moveTo>
                    <a:pt x="53863" y="0"/>
                  </a:moveTo>
                  <a:lnTo>
                    <a:pt x="1876771" y="0"/>
                  </a:lnTo>
                  <a:cubicBezTo>
                    <a:pt x="1891056" y="0"/>
                    <a:pt x="1904757" y="5675"/>
                    <a:pt x="1914858" y="15776"/>
                  </a:cubicBezTo>
                  <a:cubicBezTo>
                    <a:pt x="1924959" y="25878"/>
                    <a:pt x="1930634" y="39578"/>
                    <a:pt x="1930634" y="53863"/>
                  </a:cubicBezTo>
                  <a:lnTo>
                    <a:pt x="1930634" y="1386519"/>
                  </a:lnTo>
                  <a:cubicBezTo>
                    <a:pt x="1930634" y="1416266"/>
                    <a:pt x="1906519" y="1440382"/>
                    <a:pt x="1876771" y="1440382"/>
                  </a:cubicBezTo>
                  <a:lnTo>
                    <a:pt x="53863" y="1440382"/>
                  </a:lnTo>
                  <a:cubicBezTo>
                    <a:pt x="39578" y="1440382"/>
                    <a:pt x="25878" y="1434707"/>
                    <a:pt x="15776" y="1424606"/>
                  </a:cubicBezTo>
                  <a:cubicBezTo>
                    <a:pt x="5675" y="1414504"/>
                    <a:pt x="0" y="1400804"/>
                    <a:pt x="0" y="1386519"/>
                  </a:cubicBezTo>
                  <a:lnTo>
                    <a:pt x="0" y="53863"/>
                  </a:lnTo>
                  <a:cubicBezTo>
                    <a:pt x="0" y="39578"/>
                    <a:pt x="5675" y="25878"/>
                    <a:pt x="15776" y="15776"/>
                  </a:cubicBezTo>
                  <a:cubicBezTo>
                    <a:pt x="25878" y="5675"/>
                    <a:pt x="39578" y="0"/>
                    <a:pt x="53863" y="0"/>
                  </a:cubicBezTo>
                  <a:close/>
                </a:path>
              </a:pathLst>
            </a:custGeom>
            <a:solidFill>
              <a:srgbClr val="F3BE66"/>
            </a:solidFill>
          </p:spPr>
        </p:sp>
        <p:sp>
          <p:nvSpPr>
            <p:cNvPr name="TextBox 10" id="10"/>
            <p:cNvSpPr txBox="true"/>
            <p:nvPr/>
          </p:nvSpPr>
          <p:spPr>
            <a:xfrm>
              <a:off x="0" y="-76200"/>
              <a:ext cx="812800" cy="889000"/>
            </a:xfrm>
            <a:prstGeom prst="rect">
              <a:avLst/>
            </a:prstGeom>
          </p:spPr>
          <p:txBody>
            <a:bodyPr anchor="ctr" rtlCol="false" tIns="50800" lIns="50800" bIns="50800" rIns="50800"/>
            <a:lstStyle/>
            <a:p>
              <a:pPr>
                <a:lnSpc>
                  <a:spcPts val="4199"/>
                </a:lnSpc>
              </a:pPr>
              <a:r>
                <a:rPr lang="en-US" sz="2999">
                  <a:solidFill>
                    <a:srgbClr val="000000"/>
                  </a:solidFill>
                  <a:latin typeface="Poppins Bold"/>
                </a:rPr>
                <a:t>mengubah ruang fitur data ke ruang dimensi yang lebih tinggi. Tiga jenis yang sering dipakai:</a:t>
              </a:r>
            </a:p>
            <a:p>
              <a:pPr marL="647697" indent="-323848" lvl="1">
                <a:lnSpc>
                  <a:spcPts val="4199"/>
                </a:lnSpc>
                <a:buFont typeface="Arial"/>
                <a:buChar char="•"/>
              </a:pPr>
              <a:r>
                <a:rPr lang="en-US" sz="2999">
                  <a:solidFill>
                    <a:srgbClr val="000000"/>
                  </a:solidFill>
                  <a:latin typeface="Poppins Bold"/>
                </a:rPr>
                <a:t>Linear</a:t>
              </a:r>
            </a:p>
            <a:p>
              <a:pPr marL="647697" indent="-323848" lvl="1">
                <a:lnSpc>
                  <a:spcPts val="4199"/>
                </a:lnSpc>
                <a:buFont typeface="Arial"/>
                <a:buChar char="•"/>
              </a:pPr>
              <a:r>
                <a:rPr lang="en-US" sz="2999">
                  <a:solidFill>
                    <a:srgbClr val="000000"/>
                  </a:solidFill>
                  <a:latin typeface="Poppins Bold"/>
                </a:rPr>
                <a:t>Polinomial</a:t>
              </a:r>
            </a:p>
            <a:p>
              <a:pPr marL="647697" indent="-323848" lvl="1">
                <a:lnSpc>
                  <a:spcPts val="4199"/>
                </a:lnSpc>
                <a:buFont typeface="Arial"/>
                <a:buChar char="•"/>
              </a:pPr>
              <a:r>
                <a:rPr lang="en-US" sz="2999">
                  <a:solidFill>
                    <a:srgbClr val="000000"/>
                  </a:solidFill>
                  <a:latin typeface="Poppins Bold"/>
                </a:rPr>
                <a:t>Radial Basis Function</a:t>
              </a:r>
            </a:p>
            <a:p>
              <a:pPr>
                <a:lnSpc>
                  <a:spcPts val="4199"/>
                </a:lnSpc>
              </a:pPr>
            </a:p>
          </p:txBody>
        </p:sp>
      </p:grpSp>
      <p:grpSp>
        <p:nvGrpSpPr>
          <p:cNvPr name="Group 11" id="11"/>
          <p:cNvGrpSpPr/>
          <p:nvPr/>
        </p:nvGrpSpPr>
        <p:grpSpPr>
          <a:xfrm rot="0">
            <a:off x="1028700" y="3984040"/>
            <a:ext cx="7227411" cy="4698150"/>
            <a:chOff x="0" y="0"/>
            <a:chExt cx="9636548" cy="6264200"/>
          </a:xfrm>
        </p:grpSpPr>
        <p:grpSp>
          <p:nvGrpSpPr>
            <p:cNvPr name="Group 12" id="12"/>
            <p:cNvGrpSpPr/>
            <p:nvPr/>
          </p:nvGrpSpPr>
          <p:grpSpPr>
            <a:xfrm rot="0">
              <a:off x="0" y="0"/>
              <a:ext cx="9636548" cy="6264200"/>
              <a:chOff x="0" y="0"/>
              <a:chExt cx="1903516" cy="1237373"/>
            </a:xfrm>
          </p:grpSpPr>
          <p:sp>
            <p:nvSpPr>
              <p:cNvPr name="Freeform 13" id="13"/>
              <p:cNvSpPr/>
              <p:nvPr/>
            </p:nvSpPr>
            <p:spPr>
              <a:xfrm flipH="false" flipV="false" rot="0">
                <a:off x="0" y="0"/>
                <a:ext cx="1903516" cy="1237373"/>
              </a:xfrm>
              <a:custGeom>
                <a:avLst/>
                <a:gdLst/>
                <a:ahLst/>
                <a:cxnLst/>
                <a:rect r="r" b="b" t="t" l="l"/>
                <a:pathLst>
                  <a:path h="1237373" w="1903516">
                    <a:moveTo>
                      <a:pt x="54631" y="0"/>
                    </a:moveTo>
                    <a:lnTo>
                      <a:pt x="1848885" y="0"/>
                    </a:lnTo>
                    <a:cubicBezTo>
                      <a:pt x="1879057" y="0"/>
                      <a:pt x="1903516" y="24459"/>
                      <a:pt x="1903516" y="54631"/>
                    </a:cubicBezTo>
                    <a:lnTo>
                      <a:pt x="1903516" y="1182742"/>
                    </a:lnTo>
                    <a:cubicBezTo>
                      <a:pt x="1903516" y="1212914"/>
                      <a:pt x="1879057" y="1237373"/>
                      <a:pt x="1848885" y="1237373"/>
                    </a:cubicBezTo>
                    <a:lnTo>
                      <a:pt x="54631" y="1237373"/>
                    </a:lnTo>
                    <a:cubicBezTo>
                      <a:pt x="24459" y="1237373"/>
                      <a:pt x="0" y="1212914"/>
                      <a:pt x="0" y="1182742"/>
                    </a:cubicBezTo>
                    <a:lnTo>
                      <a:pt x="0" y="54631"/>
                    </a:lnTo>
                    <a:cubicBezTo>
                      <a:pt x="0" y="24459"/>
                      <a:pt x="24459" y="0"/>
                      <a:pt x="54631" y="0"/>
                    </a:cubicBezTo>
                    <a:close/>
                  </a:path>
                </a:pathLst>
              </a:custGeom>
              <a:solidFill>
                <a:srgbClr val="FFFFFF"/>
              </a:solidFill>
            </p:spPr>
          </p:sp>
          <p:sp>
            <p:nvSpPr>
              <p:cNvPr name="TextBox 14" id="14"/>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0" y="526847"/>
              <a:ext cx="9563237" cy="5351903"/>
            </a:xfrm>
            <a:custGeom>
              <a:avLst/>
              <a:gdLst/>
              <a:ahLst/>
              <a:cxnLst/>
              <a:rect r="r" b="b" t="t" l="l"/>
              <a:pathLst>
                <a:path h="5351903" w="9563237">
                  <a:moveTo>
                    <a:pt x="0" y="0"/>
                  </a:moveTo>
                  <a:lnTo>
                    <a:pt x="9563237" y="0"/>
                  </a:lnTo>
                  <a:lnTo>
                    <a:pt x="9563237" y="5351903"/>
                  </a:lnTo>
                  <a:lnTo>
                    <a:pt x="0" y="5351903"/>
                  </a:lnTo>
                  <a:lnTo>
                    <a:pt x="0" y="0"/>
                  </a:lnTo>
                  <a:close/>
                </a:path>
              </a:pathLst>
            </a:custGeom>
            <a:blipFill>
              <a:blip r:embed="rId7"/>
              <a:stretch>
                <a:fillRect l="0" t="0" r="0" b="0"/>
              </a:stretch>
            </a:blipFill>
          </p:spPr>
        </p:sp>
      </p:grpSp>
      <p:grpSp>
        <p:nvGrpSpPr>
          <p:cNvPr name="Group 16" id="16"/>
          <p:cNvGrpSpPr/>
          <p:nvPr/>
        </p:nvGrpSpPr>
        <p:grpSpPr>
          <a:xfrm rot="0">
            <a:off x="10030996" y="3214428"/>
            <a:ext cx="4512790" cy="996792"/>
            <a:chOff x="0" y="0"/>
            <a:chExt cx="1188554" cy="262530"/>
          </a:xfrm>
        </p:grpSpPr>
        <p:sp>
          <p:nvSpPr>
            <p:cNvPr name="Freeform 17" id="17"/>
            <p:cNvSpPr/>
            <p:nvPr/>
          </p:nvSpPr>
          <p:spPr>
            <a:xfrm flipH="false" flipV="false" rot="0">
              <a:off x="0" y="0"/>
              <a:ext cx="1188554" cy="262530"/>
            </a:xfrm>
            <a:custGeom>
              <a:avLst/>
              <a:gdLst/>
              <a:ahLst/>
              <a:cxnLst/>
              <a:rect r="r" b="b" t="t" l="l"/>
              <a:pathLst>
                <a:path h="262530" w="1188554">
                  <a:moveTo>
                    <a:pt x="87493" y="0"/>
                  </a:moveTo>
                  <a:lnTo>
                    <a:pt x="1101061" y="0"/>
                  </a:lnTo>
                  <a:cubicBezTo>
                    <a:pt x="1149382" y="0"/>
                    <a:pt x="1188554" y="39172"/>
                    <a:pt x="1188554" y="87493"/>
                  </a:cubicBezTo>
                  <a:lnTo>
                    <a:pt x="1188554" y="175036"/>
                  </a:lnTo>
                  <a:cubicBezTo>
                    <a:pt x="1188554" y="223358"/>
                    <a:pt x="1149382" y="262530"/>
                    <a:pt x="1101061" y="262530"/>
                  </a:cubicBezTo>
                  <a:lnTo>
                    <a:pt x="87493" y="262530"/>
                  </a:lnTo>
                  <a:cubicBezTo>
                    <a:pt x="39172" y="262530"/>
                    <a:pt x="0" y="223358"/>
                    <a:pt x="0" y="175036"/>
                  </a:cubicBezTo>
                  <a:lnTo>
                    <a:pt x="0" y="87493"/>
                  </a:lnTo>
                  <a:cubicBezTo>
                    <a:pt x="0" y="39172"/>
                    <a:pt x="39172" y="0"/>
                    <a:pt x="87493" y="0"/>
                  </a:cubicBezTo>
                  <a:close/>
                </a:path>
              </a:pathLst>
            </a:custGeom>
            <a:solidFill>
              <a:srgbClr val="FFFFFF"/>
            </a:solidFill>
          </p:spPr>
        </p:sp>
        <p:sp>
          <p:nvSpPr>
            <p:cNvPr name="TextBox 18" id="18"/>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Kernel Trick</a:t>
              </a:r>
            </a:p>
          </p:txBody>
        </p:sp>
      </p:grpSp>
      <p:sp>
        <p:nvSpPr>
          <p:cNvPr name="TextBox 19" id="19"/>
          <p:cNvSpPr txBox="true"/>
          <p:nvPr/>
        </p:nvSpPr>
        <p:spPr>
          <a:xfrm rot="0">
            <a:off x="3753480" y="1868815"/>
            <a:ext cx="11748565"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Support Vector Machine (SVM)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30439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Klasifikasi</a:t>
            </a:r>
          </a:p>
        </p:txBody>
      </p:sp>
      <p:sp>
        <p:nvSpPr>
          <p:cNvPr name="Freeform 6" id="6"/>
          <p:cNvSpPr/>
          <p:nvPr/>
        </p:nvSpPr>
        <p:spPr>
          <a:xfrm flipH="false" flipV="false" rot="0">
            <a:off x="3348735" y="241801"/>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502045" y="193026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2834650" y="2487855"/>
            <a:ext cx="13140298" cy="4544007"/>
            <a:chOff x="0" y="0"/>
            <a:chExt cx="4431031" cy="1532282"/>
          </a:xfrm>
        </p:grpSpPr>
        <p:sp>
          <p:nvSpPr>
            <p:cNvPr name="Freeform 9" id="9"/>
            <p:cNvSpPr/>
            <p:nvPr/>
          </p:nvSpPr>
          <p:spPr>
            <a:xfrm flipH="false" flipV="false" rot="0">
              <a:off x="0" y="0"/>
              <a:ext cx="4431031" cy="1532282"/>
            </a:xfrm>
            <a:custGeom>
              <a:avLst/>
              <a:gdLst/>
              <a:ahLst/>
              <a:cxnLst/>
              <a:rect r="r" b="b" t="t" l="l"/>
              <a:pathLst>
                <a:path h="1532282" w="4431031">
                  <a:moveTo>
                    <a:pt x="30048" y="0"/>
                  </a:moveTo>
                  <a:lnTo>
                    <a:pt x="4400983" y="0"/>
                  </a:lnTo>
                  <a:cubicBezTo>
                    <a:pt x="4408953" y="0"/>
                    <a:pt x="4416595" y="3166"/>
                    <a:pt x="4422230" y="8801"/>
                  </a:cubicBezTo>
                  <a:cubicBezTo>
                    <a:pt x="4427865" y="14436"/>
                    <a:pt x="4431031" y="22079"/>
                    <a:pt x="4431031" y="30048"/>
                  </a:cubicBezTo>
                  <a:lnTo>
                    <a:pt x="4431031" y="1502234"/>
                  </a:lnTo>
                  <a:cubicBezTo>
                    <a:pt x="4431031" y="1510203"/>
                    <a:pt x="4427865" y="1517846"/>
                    <a:pt x="4422230" y="1523481"/>
                  </a:cubicBezTo>
                  <a:cubicBezTo>
                    <a:pt x="4416595" y="1529116"/>
                    <a:pt x="4408953" y="1532282"/>
                    <a:pt x="4400983" y="1532282"/>
                  </a:cubicBezTo>
                  <a:lnTo>
                    <a:pt x="30048" y="1532282"/>
                  </a:lnTo>
                  <a:cubicBezTo>
                    <a:pt x="22079" y="1532282"/>
                    <a:pt x="14436" y="1529116"/>
                    <a:pt x="8801" y="1523481"/>
                  </a:cubicBezTo>
                  <a:cubicBezTo>
                    <a:pt x="3166" y="1517846"/>
                    <a:pt x="0" y="1510203"/>
                    <a:pt x="0" y="1502234"/>
                  </a:cubicBezTo>
                  <a:lnTo>
                    <a:pt x="0" y="30048"/>
                  </a:lnTo>
                  <a:cubicBezTo>
                    <a:pt x="0" y="22079"/>
                    <a:pt x="3166" y="14436"/>
                    <a:pt x="8801" y="8801"/>
                  </a:cubicBezTo>
                  <a:cubicBezTo>
                    <a:pt x="14436" y="3166"/>
                    <a:pt x="22079" y="0"/>
                    <a:pt x="30048"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39677" lIns="39677" bIns="39677" rIns="39677"/>
            <a:lstStyle/>
            <a:p>
              <a:pPr algn="ctr">
                <a:lnSpc>
                  <a:spcPts val="3359"/>
                </a:lnSpc>
              </a:pPr>
            </a:p>
          </p:txBody>
        </p:sp>
      </p:grpSp>
      <p:grpSp>
        <p:nvGrpSpPr>
          <p:cNvPr name="Group 11" id="11"/>
          <p:cNvGrpSpPr/>
          <p:nvPr/>
        </p:nvGrpSpPr>
        <p:grpSpPr>
          <a:xfrm rot="0">
            <a:off x="2990531" y="7530257"/>
            <a:ext cx="12828536" cy="2347229"/>
            <a:chOff x="0" y="0"/>
            <a:chExt cx="3378709" cy="618200"/>
          </a:xfrm>
        </p:grpSpPr>
        <p:sp>
          <p:nvSpPr>
            <p:cNvPr name="Freeform 12" id="12"/>
            <p:cNvSpPr/>
            <p:nvPr/>
          </p:nvSpPr>
          <p:spPr>
            <a:xfrm flipH="false" flipV="false" rot="0">
              <a:off x="0" y="0"/>
              <a:ext cx="3378709" cy="618200"/>
            </a:xfrm>
            <a:custGeom>
              <a:avLst/>
              <a:gdLst/>
              <a:ahLst/>
              <a:cxnLst/>
              <a:rect r="r" b="b" t="t" l="l"/>
              <a:pathLst>
                <a:path h="618200" w="3378709">
                  <a:moveTo>
                    <a:pt x="30778" y="0"/>
                  </a:moveTo>
                  <a:lnTo>
                    <a:pt x="3347931" y="0"/>
                  </a:lnTo>
                  <a:cubicBezTo>
                    <a:pt x="3356094" y="0"/>
                    <a:pt x="3363922" y="3243"/>
                    <a:pt x="3369694" y="9015"/>
                  </a:cubicBezTo>
                  <a:cubicBezTo>
                    <a:pt x="3375466" y="14787"/>
                    <a:pt x="3378709" y="22615"/>
                    <a:pt x="3378709" y="30778"/>
                  </a:cubicBezTo>
                  <a:lnTo>
                    <a:pt x="3378709" y="587422"/>
                  </a:lnTo>
                  <a:cubicBezTo>
                    <a:pt x="3378709" y="595585"/>
                    <a:pt x="3375466" y="603414"/>
                    <a:pt x="3369694" y="609186"/>
                  </a:cubicBezTo>
                  <a:cubicBezTo>
                    <a:pt x="3363922" y="614958"/>
                    <a:pt x="3356094" y="618200"/>
                    <a:pt x="3347931" y="618200"/>
                  </a:cubicBezTo>
                  <a:lnTo>
                    <a:pt x="30778" y="618200"/>
                  </a:lnTo>
                  <a:cubicBezTo>
                    <a:pt x="22615" y="618200"/>
                    <a:pt x="14787" y="614958"/>
                    <a:pt x="9015" y="609186"/>
                  </a:cubicBezTo>
                  <a:cubicBezTo>
                    <a:pt x="3243" y="603414"/>
                    <a:pt x="0" y="595585"/>
                    <a:pt x="0" y="587422"/>
                  </a:cubicBezTo>
                  <a:lnTo>
                    <a:pt x="0" y="30778"/>
                  </a:lnTo>
                  <a:cubicBezTo>
                    <a:pt x="0" y="22615"/>
                    <a:pt x="3243" y="14787"/>
                    <a:pt x="9015" y="9015"/>
                  </a:cubicBezTo>
                  <a:cubicBezTo>
                    <a:pt x="14787" y="3243"/>
                    <a:pt x="22615" y="0"/>
                    <a:pt x="30778" y="0"/>
                  </a:cubicBezTo>
                  <a:close/>
                </a:path>
              </a:pathLst>
            </a:custGeom>
            <a:solidFill>
              <a:srgbClr val="F3BE66"/>
            </a:solidFill>
          </p:spPr>
        </p:sp>
        <p:sp>
          <p:nvSpPr>
            <p:cNvPr name="TextBox 13" id="13"/>
            <p:cNvSpPr txBox="true"/>
            <p:nvPr/>
          </p:nvSpPr>
          <p:spPr>
            <a:xfrm>
              <a:off x="0" y="-76200"/>
              <a:ext cx="812800" cy="889000"/>
            </a:xfrm>
            <a:prstGeom prst="rect">
              <a:avLst/>
            </a:prstGeom>
          </p:spPr>
          <p:txBody>
            <a:bodyPr anchor="ctr" rtlCol="false" tIns="50800" lIns="50800" bIns="50800" rIns="50800"/>
            <a:lstStyle/>
            <a:p>
              <a:pPr>
                <a:lnSpc>
                  <a:spcPts val="4199"/>
                </a:lnSpc>
              </a:pPr>
              <a:r>
                <a:rPr lang="en-US" sz="2999">
                  <a:solidFill>
                    <a:srgbClr val="000000"/>
                  </a:solidFill>
                  <a:latin typeface="Poppins Bold"/>
                </a:rPr>
                <a:t>Parameter yang mengontrol trade-off antara mencapai margin yang lebih besar dan mengurangi kesalahan klasifikasi</a:t>
              </a:r>
            </a:p>
          </p:txBody>
        </p:sp>
      </p:grpSp>
      <p:grpSp>
        <p:nvGrpSpPr>
          <p:cNvPr name="Group 14" id="14"/>
          <p:cNvGrpSpPr/>
          <p:nvPr/>
        </p:nvGrpSpPr>
        <p:grpSpPr>
          <a:xfrm rot="0">
            <a:off x="7148404" y="7257417"/>
            <a:ext cx="4512790" cy="771237"/>
            <a:chOff x="0" y="0"/>
            <a:chExt cx="1188554" cy="203124"/>
          </a:xfrm>
        </p:grpSpPr>
        <p:sp>
          <p:nvSpPr>
            <p:cNvPr name="Freeform 15" id="15"/>
            <p:cNvSpPr/>
            <p:nvPr/>
          </p:nvSpPr>
          <p:spPr>
            <a:xfrm flipH="false" flipV="false" rot="0">
              <a:off x="0" y="0"/>
              <a:ext cx="1188554" cy="203124"/>
            </a:xfrm>
            <a:custGeom>
              <a:avLst/>
              <a:gdLst/>
              <a:ahLst/>
              <a:cxnLst/>
              <a:rect r="r" b="b" t="t" l="l"/>
              <a:pathLst>
                <a:path h="203124" w="1188554">
                  <a:moveTo>
                    <a:pt x="87493" y="0"/>
                  </a:moveTo>
                  <a:lnTo>
                    <a:pt x="1101061" y="0"/>
                  </a:lnTo>
                  <a:cubicBezTo>
                    <a:pt x="1149382" y="0"/>
                    <a:pt x="1188554" y="39172"/>
                    <a:pt x="1188554" y="87493"/>
                  </a:cubicBezTo>
                  <a:lnTo>
                    <a:pt x="1188554" y="115631"/>
                  </a:lnTo>
                  <a:cubicBezTo>
                    <a:pt x="1188554" y="163952"/>
                    <a:pt x="1149382" y="203124"/>
                    <a:pt x="1101061" y="203124"/>
                  </a:cubicBezTo>
                  <a:lnTo>
                    <a:pt x="87493" y="203124"/>
                  </a:lnTo>
                  <a:cubicBezTo>
                    <a:pt x="39172" y="203124"/>
                    <a:pt x="0" y="163952"/>
                    <a:pt x="0" y="115631"/>
                  </a:cubicBezTo>
                  <a:lnTo>
                    <a:pt x="0" y="87493"/>
                  </a:lnTo>
                  <a:cubicBezTo>
                    <a:pt x="0" y="39172"/>
                    <a:pt x="39172" y="0"/>
                    <a:pt x="87493" y="0"/>
                  </a:cubicBezTo>
                  <a:close/>
                </a:path>
              </a:pathLst>
            </a:custGeom>
            <a:solidFill>
              <a:srgbClr val="FFFFFF"/>
            </a:solidFill>
          </p:spPr>
        </p:sp>
        <p:sp>
          <p:nvSpPr>
            <p:cNvPr name="TextBox 16" id="16"/>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Nilai C</a:t>
              </a:r>
            </a:p>
          </p:txBody>
        </p:sp>
      </p:grpSp>
      <p:grpSp>
        <p:nvGrpSpPr>
          <p:cNvPr name="Group 17" id="17"/>
          <p:cNvGrpSpPr/>
          <p:nvPr/>
        </p:nvGrpSpPr>
        <p:grpSpPr>
          <a:xfrm rot="0">
            <a:off x="4341738" y="6196976"/>
            <a:ext cx="4512790" cy="834886"/>
            <a:chOff x="0" y="0"/>
            <a:chExt cx="1188554" cy="219888"/>
          </a:xfrm>
        </p:grpSpPr>
        <p:sp>
          <p:nvSpPr>
            <p:cNvPr name="Freeform 18" id="18"/>
            <p:cNvSpPr/>
            <p:nvPr/>
          </p:nvSpPr>
          <p:spPr>
            <a:xfrm flipH="false" flipV="false" rot="0">
              <a:off x="0" y="0"/>
              <a:ext cx="1188554" cy="219888"/>
            </a:xfrm>
            <a:custGeom>
              <a:avLst/>
              <a:gdLst/>
              <a:ahLst/>
              <a:cxnLst/>
              <a:rect r="r" b="b" t="t" l="l"/>
              <a:pathLst>
                <a:path h="219888" w="1188554">
                  <a:moveTo>
                    <a:pt x="87493" y="0"/>
                  </a:moveTo>
                  <a:lnTo>
                    <a:pt x="1101061" y="0"/>
                  </a:lnTo>
                  <a:cubicBezTo>
                    <a:pt x="1149382" y="0"/>
                    <a:pt x="1188554" y="39172"/>
                    <a:pt x="1188554" y="87493"/>
                  </a:cubicBezTo>
                  <a:lnTo>
                    <a:pt x="1188554" y="132395"/>
                  </a:lnTo>
                  <a:cubicBezTo>
                    <a:pt x="1188554" y="180716"/>
                    <a:pt x="1149382" y="219888"/>
                    <a:pt x="1101061" y="219888"/>
                  </a:cubicBezTo>
                  <a:lnTo>
                    <a:pt x="87493" y="219888"/>
                  </a:lnTo>
                  <a:cubicBezTo>
                    <a:pt x="39172" y="219888"/>
                    <a:pt x="0" y="180716"/>
                    <a:pt x="0" y="132395"/>
                  </a:cubicBezTo>
                  <a:lnTo>
                    <a:pt x="0" y="87493"/>
                  </a:lnTo>
                  <a:cubicBezTo>
                    <a:pt x="0" y="39172"/>
                    <a:pt x="39172" y="0"/>
                    <a:pt x="87493" y="0"/>
                  </a:cubicBezTo>
                  <a:close/>
                </a:path>
              </a:pathLst>
            </a:custGeom>
            <a:solidFill>
              <a:srgbClr val="FFFFFF"/>
            </a:solidFill>
          </p:spPr>
        </p:sp>
        <p:sp>
          <p:nvSpPr>
            <p:cNvPr name="TextBox 19" id="19"/>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C Rendah</a:t>
              </a:r>
            </a:p>
          </p:txBody>
        </p:sp>
      </p:grpSp>
      <p:sp>
        <p:nvSpPr>
          <p:cNvPr name="Freeform 20" id="20"/>
          <p:cNvSpPr/>
          <p:nvPr/>
        </p:nvSpPr>
        <p:spPr>
          <a:xfrm flipH="false" flipV="false" rot="0">
            <a:off x="4761477" y="2564303"/>
            <a:ext cx="3673311" cy="3731158"/>
          </a:xfrm>
          <a:custGeom>
            <a:avLst/>
            <a:gdLst/>
            <a:ahLst/>
            <a:cxnLst/>
            <a:rect r="r" b="b" t="t" l="l"/>
            <a:pathLst>
              <a:path h="3731158" w="3673311">
                <a:moveTo>
                  <a:pt x="0" y="0"/>
                </a:moveTo>
                <a:lnTo>
                  <a:pt x="3673311" y="0"/>
                </a:lnTo>
                <a:lnTo>
                  <a:pt x="3673311" y="3731158"/>
                </a:lnTo>
                <a:lnTo>
                  <a:pt x="0" y="3731158"/>
                </a:lnTo>
                <a:lnTo>
                  <a:pt x="0" y="0"/>
                </a:lnTo>
                <a:close/>
              </a:path>
            </a:pathLst>
          </a:custGeom>
          <a:blipFill>
            <a:blip r:embed="rId7"/>
            <a:stretch>
              <a:fillRect l="0" t="0" r="0" b="0"/>
            </a:stretch>
          </a:blipFill>
        </p:spPr>
      </p:sp>
      <p:sp>
        <p:nvSpPr>
          <p:cNvPr name="Freeform 21" id="21"/>
          <p:cNvSpPr/>
          <p:nvPr/>
        </p:nvSpPr>
        <p:spPr>
          <a:xfrm flipH="false" flipV="false" rot="0">
            <a:off x="10646107" y="2564303"/>
            <a:ext cx="4293158" cy="3632672"/>
          </a:xfrm>
          <a:custGeom>
            <a:avLst/>
            <a:gdLst/>
            <a:ahLst/>
            <a:cxnLst/>
            <a:rect r="r" b="b" t="t" l="l"/>
            <a:pathLst>
              <a:path h="3632672" w="4293158">
                <a:moveTo>
                  <a:pt x="0" y="0"/>
                </a:moveTo>
                <a:lnTo>
                  <a:pt x="4293158" y="0"/>
                </a:lnTo>
                <a:lnTo>
                  <a:pt x="4293158" y="3632673"/>
                </a:lnTo>
                <a:lnTo>
                  <a:pt x="0" y="3632673"/>
                </a:lnTo>
                <a:lnTo>
                  <a:pt x="0" y="0"/>
                </a:lnTo>
                <a:close/>
              </a:path>
            </a:pathLst>
          </a:custGeom>
          <a:blipFill>
            <a:blip r:embed="rId8"/>
            <a:stretch>
              <a:fillRect l="0" t="0" r="0" b="0"/>
            </a:stretch>
          </a:blipFill>
        </p:spPr>
      </p:sp>
      <p:sp>
        <p:nvSpPr>
          <p:cNvPr name="TextBox 22" id="22"/>
          <p:cNvSpPr txBox="true"/>
          <p:nvPr/>
        </p:nvSpPr>
        <p:spPr>
          <a:xfrm rot="0">
            <a:off x="3753480" y="1218690"/>
            <a:ext cx="11748565"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Support Vector Machine (SVM)</a:t>
            </a:r>
          </a:p>
        </p:txBody>
      </p:sp>
      <p:grpSp>
        <p:nvGrpSpPr>
          <p:cNvPr name="Group 23" id="23"/>
          <p:cNvGrpSpPr/>
          <p:nvPr/>
        </p:nvGrpSpPr>
        <p:grpSpPr>
          <a:xfrm rot="0">
            <a:off x="10536291" y="6196976"/>
            <a:ext cx="4512790" cy="868330"/>
            <a:chOff x="0" y="0"/>
            <a:chExt cx="1188554" cy="228696"/>
          </a:xfrm>
        </p:grpSpPr>
        <p:sp>
          <p:nvSpPr>
            <p:cNvPr name="Freeform 24" id="24"/>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25" id="25"/>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C Tinggi</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30439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Klasifikasi</a:t>
            </a:r>
          </a:p>
        </p:txBody>
      </p:sp>
      <p:sp>
        <p:nvSpPr>
          <p:cNvPr name="Freeform 6" id="6"/>
          <p:cNvSpPr/>
          <p:nvPr/>
        </p:nvSpPr>
        <p:spPr>
          <a:xfrm flipH="false" flipV="false" rot="0">
            <a:off x="3348735" y="241801"/>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502045" y="193026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2834650" y="2487855"/>
            <a:ext cx="13140298" cy="4544007"/>
            <a:chOff x="0" y="0"/>
            <a:chExt cx="4431031" cy="1532282"/>
          </a:xfrm>
        </p:grpSpPr>
        <p:sp>
          <p:nvSpPr>
            <p:cNvPr name="Freeform 9" id="9"/>
            <p:cNvSpPr/>
            <p:nvPr/>
          </p:nvSpPr>
          <p:spPr>
            <a:xfrm flipH="false" flipV="false" rot="0">
              <a:off x="0" y="0"/>
              <a:ext cx="4431031" cy="1532282"/>
            </a:xfrm>
            <a:custGeom>
              <a:avLst/>
              <a:gdLst/>
              <a:ahLst/>
              <a:cxnLst/>
              <a:rect r="r" b="b" t="t" l="l"/>
              <a:pathLst>
                <a:path h="1532282" w="4431031">
                  <a:moveTo>
                    <a:pt x="30048" y="0"/>
                  </a:moveTo>
                  <a:lnTo>
                    <a:pt x="4400983" y="0"/>
                  </a:lnTo>
                  <a:cubicBezTo>
                    <a:pt x="4408953" y="0"/>
                    <a:pt x="4416595" y="3166"/>
                    <a:pt x="4422230" y="8801"/>
                  </a:cubicBezTo>
                  <a:cubicBezTo>
                    <a:pt x="4427865" y="14436"/>
                    <a:pt x="4431031" y="22079"/>
                    <a:pt x="4431031" y="30048"/>
                  </a:cubicBezTo>
                  <a:lnTo>
                    <a:pt x="4431031" y="1502234"/>
                  </a:lnTo>
                  <a:cubicBezTo>
                    <a:pt x="4431031" y="1510203"/>
                    <a:pt x="4427865" y="1517846"/>
                    <a:pt x="4422230" y="1523481"/>
                  </a:cubicBezTo>
                  <a:cubicBezTo>
                    <a:pt x="4416595" y="1529116"/>
                    <a:pt x="4408953" y="1532282"/>
                    <a:pt x="4400983" y="1532282"/>
                  </a:cubicBezTo>
                  <a:lnTo>
                    <a:pt x="30048" y="1532282"/>
                  </a:lnTo>
                  <a:cubicBezTo>
                    <a:pt x="22079" y="1532282"/>
                    <a:pt x="14436" y="1529116"/>
                    <a:pt x="8801" y="1523481"/>
                  </a:cubicBezTo>
                  <a:cubicBezTo>
                    <a:pt x="3166" y="1517846"/>
                    <a:pt x="0" y="1510203"/>
                    <a:pt x="0" y="1502234"/>
                  </a:cubicBezTo>
                  <a:lnTo>
                    <a:pt x="0" y="30048"/>
                  </a:lnTo>
                  <a:cubicBezTo>
                    <a:pt x="0" y="22079"/>
                    <a:pt x="3166" y="14436"/>
                    <a:pt x="8801" y="8801"/>
                  </a:cubicBezTo>
                  <a:cubicBezTo>
                    <a:pt x="14436" y="3166"/>
                    <a:pt x="22079" y="0"/>
                    <a:pt x="30048"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39677" lIns="39677" bIns="39677" rIns="39677"/>
            <a:lstStyle/>
            <a:p>
              <a:pPr algn="ctr">
                <a:lnSpc>
                  <a:spcPts val="3359"/>
                </a:lnSpc>
              </a:pPr>
            </a:p>
          </p:txBody>
        </p:sp>
      </p:grpSp>
      <p:grpSp>
        <p:nvGrpSpPr>
          <p:cNvPr name="Group 11" id="11"/>
          <p:cNvGrpSpPr/>
          <p:nvPr/>
        </p:nvGrpSpPr>
        <p:grpSpPr>
          <a:xfrm rot="0">
            <a:off x="2990531" y="7665381"/>
            <a:ext cx="12828536" cy="2347229"/>
            <a:chOff x="0" y="0"/>
            <a:chExt cx="3378709" cy="618200"/>
          </a:xfrm>
        </p:grpSpPr>
        <p:sp>
          <p:nvSpPr>
            <p:cNvPr name="Freeform 12" id="12"/>
            <p:cNvSpPr/>
            <p:nvPr/>
          </p:nvSpPr>
          <p:spPr>
            <a:xfrm flipH="false" flipV="false" rot="0">
              <a:off x="0" y="0"/>
              <a:ext cx="3378709" cy="618200"/>
            </a:xfrm>
            <a:custGeom>
              <a:avLst/>
              <a:gdLst/>
              <a:ahLst/>
              <a:cxnLst/>
              <a:rect r="r" b="b" t="t" l="l"/>
              <a:pathLst>
                <a:path h="618200" w="3378709">
                  <a:moveTo>
                    <a:pt x="30778" y="0"/>
                  </a:moveTo>
                  <a:lnTo>
                    <a:pt x="3347931" y="0"/>
                  </a:lnTo>
                  <a:cubicBezTo>
                    <a:pt x="3356094" y="0"/>
                    <a:pt x="3363922" y="3243"/>
                    <a:pt x="3369694" y="9015"/>
                  </a:cubicBezTo>
                  <a:cubicBezTo>
                    <a:pt x="3375466" y="14787"/>
                    <a:pt x="3378709" y="22615"/>
                    <a:pt x="3378709" y="30778"/>
                  </a:cubicBezTo>
                  <a:lnTo>
                    <a:pt x="3378709" y="587422"/>
                  </a:lnTo>
                  <a:cubicBezTo>
                    <a:pt x="3378709" y="595585"/>
                    <a:pt x="3375466" y="603414"/>
                    <a:pt x="3369694" y="609186"/>
                  </a:cubicBezTo>
                  <a:cubicBezTo>
                    <a:pt x="3363922" y="614958"/>
                    <a:pt x="3356094" y="618200"/>
                    <a:pt x="3347931" y="618200"/>
                  </a:cubicBezTo>
                  <a:lnTo>
                    <a:pt x="30778" y="618200"/>
                  </a:lnTo>
                  <a:cubicBezTo>
                    <a:pt x="22615" y="618200"/>
                    <a:pt x="14787" y="614958"/>
                    <a:pt x="9015" y="609186"/>
                  </a:cubicBezTo>
                  <a:cubicBezTo>
                    <a:pt x="3243" y="603414"/>
                    <a:pt x="0" y="595585"/>
                    <a:pt x="0" y="587422"/>
                  </a:cubicBezTo>
                  <a:lnTo>
                    <a:pt x="0" y="30778"/>
                  </a:lnTo>
                  <a:cubicBezTo>
                    <a:pt x="0" y="22615"/>
                    <a:pt x="3243" y="14787"/>
                    <a:pt x="9015" y="9015"/>
                  </a:cubicBezTo>
                  <a:cubicBezTo>
                    <a:pt x="14787" y="3243"/>
                    <a:pt x="22615" y="0"/>
                    <a:pt x="30778" y="0"/>
                  </a:cubicBezTo>
                  <a:close/>
                </a:path>
              </a:pathLst>
            </a:custGeom>
            <a:solidFill>
              <a:srgbClr val="F3BE66"/>
            </a:solidFill>
          </p:spPr>
        </p:sp>
        <p:sp>
          <p:nvSpPr>
            <p:cNvPr name="TextBox 13" id="13"/>
            <p:cNvSpPr txBox="true"/>
            <p:nvPr/>
          </p:nvSpPr>
          <p:spPr>
            <a:xfrm>
              <a:off x="0" y="-76200"/>
              <a:ext cx="812800" cy="889000"/>
            </a:xfrm>
            <a:prstGeom prst="rect">
              <a:avLst/>
            </a:prstGeom>
          </p:spPr>
          <p:txBody>
            <a:bodyPr anchor="ctr" rtlCol="false" tIns="50800" lIns="50800" bIns="50800" rIns="50800"/>
            <a:lstStyle/>
            <a:p>
              <a:pPr>
                <a:lnSpc>
                  <a:spcPts val="4199"/>
                </a:lnSpc>
              </a:pPr>
              <a:r>
                <a:rPr lang="en-US" sz="2999">
                  <a:solidFill>
                    <a:srgbClr val="000000"/>
                  </a:solidFill>
                  <a:latin typeface="Poppins Bold"/>
                </a:rPr>
                <a:t>Parameter yang mengontrol pengaruh dari sebuah data.</a:t>
              </a:r>
            </a:p>
            <a:p>
              <a:pPr>
                <a:lnSpc>
                  <a:spcPts val="4199"/>
                </a:lnSpc>
              </a:pPr>
              <a:r>
                <a:rPr lang="en-US" sz="2999">
                  <a:solidFill>
                    <a:srgbClr val="000000"/>
                  </a:solidFill>
                  <a:latin typeface="Poppins Bold"/>
                </a:rPr>
                <a:t>Nilai rendah -&gt; data jauh</a:t>
              </a:r>
            </a:p>
            <a:p>
              <a:pPr>
                <a:lnSpc>
                  <a:spcPts val="4199"/>
                </a:lnSpc>
              </a:pPr>
              <a:r>
                <a:rPr lang="en-US" sz="2999">
                  <a:solidFill>
                    <a:srgbClr val="000000"/>
                  </a:solidFill>
                  <a:latin typeface="Poppins Bold"/>
                </a:rPr>
                <a:t>Nilai tinggi -&gt; data dekat</a:t>
              </a:r>
            </a:p>
          </p:txBody>
        </p:sp>
      </p:grpSp>
      <p:grpSp>
        <p:nvGrpSpPr>
          <p:cNvPr name="Group 14" id="14"/>
          <p:cNvGrpSpPr/>
          <p:nvPr/>
        </p:nvGrpSpPr>
        <p:grpSpPr>
          <a:xfrm rot="0">
            <a:off x="7148404" y="7303431"/>
            <a:ext cx="4512790" cy="771237"/>
            <a:chOff x="0" y="0"/>
            <a:chExt cx="1188554" cy="203124"/>
          </a:xfrm>
        </p:grpSpPr>
        <p:sp>
          <p:nvSpPr>
            <p:cNvPr name="Freeform 15" id="15"/>
            <p:cNvSpPr/>
            <p:nvPr/>
          </p:nvSpPr>
          <p:spPr>
            <a:xfrm flipH="false" flipV="false" rot="0">
              <a:off x="0" y="0"/>
              <a:ext cx="1188554" cy="203124"/>
            </a:xfrm>
            <a:custGeom>
              <a:avLst/>
              <a:gdLst/>
              <a:ahLst/>
              <a:cxnLst/>
              <a:rect r="r" b="b" t="t" l="l"/>
              <a:pathLst>
                <a:path h="203124" w="1188554">
                  <a:moveTo>
                    <a:pt x="87493" y="0"/>
                  </a:moveTo>
                  <a:lnTo>
                    <a:pt x="1101061" y="0"/>
                  </a:lnTo>
                  <a:cubicBezTo>
                    <a:pt x="1149382" y="0"/>
                    <a:pt x="1188554" y="39172"/>
                    <a:pt x="1188554" y="87493"/>
                  </a:cubicBezTo>
                  <a:lnTo>
                    <a:pt x="1188554" y="115631"/>
                  </a:lnTo>
                  <a:cubicBezTo>
                    <a:pt x="1188554" y="163952"/>
                    <a:pt x="1149382" y="203124"/>
                    <a:pt x="1101061" y="203124"/>
                  </a:cubicBezTo>
                  <a:lnTo>
                    <a:pt x="87493" y="203124"/>
                  </a:lnTo>
                  <a:cubicBezTo>
                    <a:pt x="39172" y="203124"/>
                    <a:pt x="0" y="163952"/>
                    <a:pt x="0" y="115631"/>
                  </a:cubicBezTo>
                  <a:lnTo>
                    <a:pt x="0" y="87493"/>
                  </a:lnTo>
                  <a:cubicBezTo>
                    <a:pt x="0" y="39172"/>
                    <a:pt x="39172" y="0"/>
                    <a:pt x="87493" y="0"/>
                  </a:cubicBezTo>
                  <a:close/>
                </a:path>
              </a:pathLst>
            </a:custGeom>
            <a:solidFill>
              <a:srgbClr val="FFFFFF"/>
            </a:solidFill>
          </p:spPr>
        </p:sp>
        <p:sp>
          <p:nvSpPr>
            <p:cNvPr name="TextBox 16" id="16"/>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Nilai Gamma</a:t>
              </a:r>
            </a:p>
          </p:txBody>
        </p:sp>
      </p:grpSp>
      <p:grpSp>
        <p:nvGrpSpPr>
          <p:cNvPr name="Group 17" id="17"/>
          <p:cNvGrpSpPr/>
          <p:nvPr/>
        </p:nvGrpSpPr>
        <p:grpSpPr>
          <a:xfrm rot="0">
            <a:off x="4341738" y="6196976"/>
            <a:ext cx="4512790" cy="834886"/>
            <a:chOff x="0" y="0"/>
            <a:chExt cx="1188554" cy="219888"/>
          </a:xfrm>
        </p:grpSpPr>
        <p:sp>
          <p:nvSpPr>
            <p:cNvPr name="Freeform 18" id="18"/>
            <p:cNvSpPr/>
            <p:nvPr/>
          </p:nvSpPr>
          <p:spPr>
            <a:xfrm flipH="false" flipV="false" rot="0">
              <a:off x="0" y="0"/>
              <a:ext cx="1188554" cy="219888"/>
            </a:xfrm>
            <a:custGeom>
              <a:avLst/>
              <a:gdLst/>
              <a:ahLst/>
              <a:cxnLst/>
              <a:rect r="r" b="b" t="t" l="l"/>
              <a:pathLst>
                <a:path h="219888" w="1188554">
                  <a:moveTo>
                    <a:pt x="87493" y="0"/>
                  </a:moveTo>
                  <a:lnTo>
                    <a:pt x="1101061" y="0"/>
                  </a:lnTo>
                  <a:cubicBezTo>
                    <a:pt x="1149382" y="0"/>
                    <a:pt x="1188554" y="39172"/>
                    <a:pt x="1188554" y="87493"/>
                  </a:cubicBezTo>
                  <a:lnTo>
                    <a:pt x="1188554" y="132395"/>
                  </a:lnTo>
                  <a:cubicBezTo>
                    <a:pt x="1188554" y="180716"/>
                    <a:pt x="1149382" y="219888"/>
                    <a:pt x="1101061" y="219888"/>
                  </a:cubicBezTo>
                  <a:lnTo>
                    <a:pt x="87493" y="219888"/>
                  </a:lnTo>
                  <a:cubicBezTo>
                    <a:pt x="39172" y="219888"/>
                    <a:pt x="0" y="180716"/>
                    <a:pt x="0" y="132395"/>
                  </a:cubicBezTo>
                  <a:lnTo>
                    <a:pt x="0" y="87493"/>
                  </a:lnTo>
                  <a:cubicBezTo>
                    <a:pt x="0" y="39172"/>
                    <a:pt x="39172" y="0"/>
                    <a:pt x="87493" y="0"/>
                  </a:cubicBezTo>
                  <a:close/>
                </a:path>
              </a:pathLst>
            </a:custGeom>
            <a:solidFill>
              <a:srgbClr val="FFFFFF"/>
            </a:solidFill>
          </p:spPr>
        </p:sp>
        <p:sp>
          <p:nvSpPr>
            <p:cNvPr name="TextBox 19" id="19"/>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Gamma Tinggi</a:t>
              </a:r>
            </a:p>
          </p:txBody>
        </p:sp>
      </p:grpSp>
      <p:grpSp>
        <p:nvGrpSpPr>
          <p:cNvPr name="Group 20" id="20"/>
          <p:cNvGrpSpPr/>
          <p:nvPr/>
        </p:nvGrpSpPr>
        <p:grpSpPr>
          <a:xfrm rot="0">
            <a:off x="10536291" y="6196976"/>
            <a:ext cx="4512790" cy="868330"/>
            <a:chOff x="0" y="0"/>
            <a:chExt cx="1188554" cy="228696"/>
          </a:xfrm>
        </p:grpSpPr>
        <p:sp>
          <p:nvSpPr>
            <p:cNvPr name="Freeform 21" id="21"/>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22" id="22"/>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Gamma Rendah</a:t>
              </a:r>
            </a:p>
          </p:txBody>
        </p:sp>
      </p:grpSp>
      <p:sp>
        <p:nvSpPr>
          <p:cNvPr name="Freeform 23" id="23"/>
          <p:cNvSpPr/>
          <p:nvPr/>
        </p:nvSpPr>
        <p:spPr>
          <a:xfrm flipH="false" flipV="false" rot="0">
            <a:off x="4707844" y="2564303"/>
            <a:ext cx="3780578" cy="3720432"/>
          </a:xfrm>
          <a:custGeom>
            <a:avLst/>
            <a:gdLst/>
            <a:ahLst/>
            <a:cxnLst/>
            <a:rect r="r" b="b" t="t" l="l"/>
            <a:pathLst>
              <a:path h="3720432" w="3780578">
                <a:moveTo>
                  <a:pt x="0" y="0"/>
                </a:moveTo>
                <a:lnTo>
                  <a:pt x="3780578" y="0"/>
                </a:lnTo>
                <a:lnTo>
                  <a:pt x="3780578" y="3720432"/>
                </a:lnTo>
                <a:lnTo>
                  <a:pt x="0" y="3720432"/>
                </a:lnTo>
                <a:lnTo>
                  <a:pt x="0" y="0"/>
                </a:lnTo>
                <a:close/>
              </a:path>
            </a:pathLst>
          </a:custGeom>
          <a:blipFill>
            <a:blip r:embed="rId7"/>
            <a:stretch>
              <a:fillRect l="0" t="0" r="0" b="0"/>
            </a:stretch>
          </a:blipFill>
        </p:spPr>
      </p:sp>
      <p:sp>
        <p:nvSpPr>
          <p:cNvPr name="Freeform 24" id="24"/>
          <p:cNvSpPr/>
          <p:nvPr/>
        </p:nvSpPr>
        <p:spPr>
          <a:xfrm flipH="false" flipV="false" rot="0">
            <a:off x="10626051" y="2564303"/>
            <a:ext cx="4423030" cy="3860451"/>
          </a:xfrm>
          <a:custGeom>
            <a:avLst/>
            <a:gdLst/>
            <a:ahLst/>
            <a:cxnLst/>
            <a:rect r="r" b="b" t="t" l="l"/>
            <a:pathLst>
              <a:path h="3860451" w="4423030">
                <a:moveTo>
                  <a:pt x="0" y="0"/>
                </a:moveTo>
                <a:lnTo>
                  <a:pt x="4423030" y="0"/>
                </a:lnTo>
                <a:lnTo>
                  <a:pt x="4423030" y="3860452"/>
                </a:lnTo>
                <a:lnTo>
                  <a:pt x="0" y="3860452"/>
                </a:lnTo>
                <a:lnTo>
                  <a:pt x="0" y="0"/>
                </a:lnTo>
                <a:close/>
              </a:path>
            </a:pathLst>
          </a:custGeom>
          <a:blipFill>
            <a:blip r:embed="rId8"/>
            <a:stretch>
              <a:fillRect l="0" t="0" r="0" b="0"/>
            </a:stretch>
          </a:blipFill>
        </p:spPr>
      </p:sp>
      <p:sp>
        <p:nvSpPr>
          <p:cNvPr name="TextBox 25" id="25"/>
          <p:cNvSpPr txBox="true"/>
          <p:nvPr/>
        </p:nvSpPr>
        <p:spPr>
          <a:xfrm rot="0">
            <a:off x="3753480" y="1218690"/>
            <a:ext cx="11748565"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Support Vector Machine (SVM)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133975" y="774276"/>
            <a:ext cx="8020050"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Hal yang dipelajari</a:t>
            </a:r>
          </a:p>
        </p:txBody>
      </p:sp>
      <p:grpSp>
        <p:nvGrpSpPr>
          <p:cNvPr name="Group 6" id="6"/>
          <p:cNvGrpSpPr/>
          <p:nvPr/>
        </p:nvGrpSpPr>
        <p:grpSpPr>
          <a:xfrm rot="0">
            <a:off x="1219200" y="2424451"/>
            <a:ext cx="6858740" cy="1177309"/>
            <a:chOff x="0" y="0"/>
            <a:chExt cx="9144987" cy="1569745"/>
          </a:xfrm>
        </p:grpSpPr>
        <p:sp>
          <p:nvSpPr>
            <p:cNvPr name="TextBox 7" id="7"/>
            <p:cNvSpPr txBox="true"/>
            <p:nvPr/>
          </p:nvSpPr>
          <p:spPr>
            <a:xfrm rot="0">
              <a:off x="1534269" y="471731"/>
              <a:ext cx="7610717" cy="1098014"/>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Poppins"/>
                </a:rPr>
                <a:t>Mempelajari berbagai cara untuk mengakses dan mengimpor data ke dalam lingkungan Python dari berbagai sumber</a:t>
              </a:r>
            </a:p>
          </p:txBody>
        </p:sp>
        <p:sp>
          <p:nvSpPr>
            <p:cNvPr name="TextBox 8" id="8"/>
            <p:cNvSpPr txBox="true"/>
            <p:nvPr/>
          </p:nvSpPr>
          <p:spPr>
            <a:xfrm rot="0">
              <a:off x="1534269" y="-57150"/>
              <a:ext cx="6951282" cy="459173"/>
            </a:xfrm>
            <a:prstGeom prst="rect">
              <a:avLst/>
            </a:prstGeom>
          </p:spPr>
          <p:txBody>
            <a:bodyPr anchor="t" rtlCol="false" tIns="0" lIns="0" bIns="0" rIns="0">
              <a:spAutoFit/>
            </a:bodyPr>
            <a:lstStyle/>
            <a:p>
              <a:pPr>
                <a:lnSpc>
                  <a:spcPts val="2799"/>
                </a:lnSpc>
                <a:spcBef>
                  <a:spcPct val="0"/>
                </a:spcBef>
              </a:pPr>
              <a:r>
                <a:rPr lang="en-US" sz="1999">
                  <a:solidFill>
                    <a:srgbClr val="F3BE66"/>
                  </a:solidFill>
                  <a:latin typeface="Poppins Bold"/>
                </a:rPr>
                <a:t>Mengumpulkan dan Mengimpor Data</a:t>
              </a:r>
            </a:p>
          </p:txBody>
        </p:sp>
        <p:sp>
          <p:nvSpPr>
            <p:cNvPr name="Freeform 9" id="9"/>
            <p:cNvSpPr/>
            <p:nvPr/>
          </p:nvSpPr>
          <p:spPr>
            <a:xfrm flipH="false" flipV="false" rot="0">
              <a:off x="0" y="201011"/>
              <a:ext cx="1131612" cy="1131612"/>
            </a:xfrm>
            <a:custGeom>
              <a:avLst/>
              <a:gdLst/>
              <a:ahLst/>
              <a:cxnLst/>
              <a:rect r="r" b="b" t="t" l="l"/>
              <a:pathLst>
                <a:path h="1131612" w="1131612">
                  <a:moveTo>
                    <a:pt x="0" y="0"/>
                  </a:moveTo>
                  <a:lnTo>
                    <a:pt x="1131612" y="0"/>
                  </a:lnTo>
                  <a:lnTo>
                    <a:pt x="1131612" y="1131613"/>
                  </a:lnTo>
                  <a:lnTo>
                    <a:pt x="0" y="1131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1545" y="508584"/>
              <a:ext cx="928523" cy="459317"/>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01</a:t>
              </a:r>
            </a:p>
          </p:txBody>
        </p:sp>
      </p:grpSp>
      <p:grpSp>
        <p:nvGrpSpPr>
          <p:cNvPr name="Group 11" id="11"/>
          <p:cNvGrpSpPr/>
          <p:nvPr/>
        </p:nvGrpSpPr>
        <p:grpSpPr>
          <a:xfrm rot="0">
            <a:off x="9144000" y="2442712"/>
            <a:ext cx="6858740" cy="1177309"/>
            <a:chOff x="0" y="0"/>
            <a:chExt cx="9144987" cy="1569745"/>
          </a:xfrm>
        </p:grpSpPr>
        <p:sp>
          <p:nvSpPr>
            <p:cNvPr name="TextBox 12" id="12"/>
            <p:cNvSpPr txBox="true"/>
            <p:nvPr/>
          </p:nvSpPr>
          <p:spPr>
            <a:xfrm rot="0">
              <a:off x="1534269" y="471731"/>
              <a:ext cx="7610717" cy="1098014"/>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Poppins"/>
                </a:rPr>
                <a:t>Mempelajari mengenai pembuatan model regresi yang sesuai dengan data yang ada dan bagaimana mengevaluasi kinerja model tersebut.</a:t>
              </a:r>
            </a:p>
          </p:txBody>
        </p:sp>
        <p:sp>
          <p:nvSpPr>
            <p:cNvPr name="TextBox 13" id="13"/>
            <p:cNvSpPr txBox="true"/>
            <p:nvPr/>
          </p:nvSpPr>
          <p:spPr>
            <a:xfrm rot="0">
              <a:off x="1534269" y="-57150"/>
              <a:ext cx="6951282" cy="459173"/>
            </a:xfrm>
            <a:prstGeom prst="rect">
              <a:avLst/>
            </a:prstGeom>
          </p:spPr>
          <p:txBody>
            <a:bodyPr anchor="t" rtlCol="false" tIns="0" lIns="0" bIns="0" rIns="0">
              <a:spAutoFit/>
            </a:bodyPr>
            <a:lstStyle/>
            <a:p>
              <a:pPr>
                <a:lnSpc>
                  <a:spcPts val="2799"/>
                </a:lnSpc>
                <a:spcBef>
                  <a:spcPct val="0"/>
                </a:spcBef>
              </a:pPr>
              <a:r>
                <a:rPr lang="en-US" sz="1999">
                  <a:solidFill>
                    <a:srgbClr val="F3BE66"/>
                  </a:solidFill>
                  <a:latin typeface="Poppins Bold"/>
                </a:rPr>
                <a:t>Membuat Model Regresi </a:t>
              </a:r>
            </a:p>
          </p:txBody>
        </p:sp>
        <p:sp>
          <p:nvSpPr>
            <p:cNvPr name="Freeform 14" id="14"/>
            <p:cNvSpPr/>
            <p:nvPr/>
          </p:nvSpPr>
          <p:spPr>
            <a:xfrm flipH="false" flipV="false" rot="0">
              <a:off x="0" y="201011"/>
              <a:ext cx="1131612" cy="1131612"/>
            </a:xfrm>
            <a:custGeom>
              <a:avLst/>
              <a:gdLst/>
              <a:ahLst/>
              <a:cxnLst/>
              <a:rect r="r" b="b" t="t" l="l"/>
              <a:pathLst>
                <a:path h="1131612" w="1131612">
                  <a:moveTo>
                    <a:pt x="0" y="0"/>
                  </a:moveTo>
                  <a:lnTo>
                    <a:pt x="1131612" y="0"/>
                  </a:lnTo>
                  <a:lnTo>
                    <a:pt x="1131612" y="1131613"/>
                  </a:lnTo>
                  <a:lnTo>
                    <a:pt x="0" y="1131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1545" y="508584"/>
              <a:ext cx="928523" cy="459173"/>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05</a:t>
              </a:r>
            </a:p>
          </p:txBody>
        </p:sp>
      </p:grpSp>
      <p:grpSp>
        <p:nvGrpSpPr>
          <p:cNvPr name="Group 16" id="16"/>
          <p:cNvGrpSpPr/>
          <p:nvPr/>
        </p:nvGrpSpPr>
        <p:grpSpPr>
          <a:xfrm rot="0">
            <a:off x="9144000" y="4079821"/>
            <a:ext cx="6858740" cy="1453452"/>
            <a:chOff x="0" y="0"/>
            <a:chExt cx="9144987" cy="1937936"/>
          </a:xfrm>
        </p:grpSpPr>
        <p:sp>
          <p:nvSpPr>
            <p:cNvPr name="TextBox 17" id="17"/>
            <p:cNvSpPr txBox="true"/>
            <p:nvPr/>
          </p:nvSpPr>
          <p:spPr>
            <a:xfrm rot="0">
              <a:off x="1534269" y="471731"/>
              <a:ext cx="7610717" cy="1466205"/>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Poppins"/>
                </a:rPr>
                <a:t>Mempelajari mengenai teknik dalam menyempurnakan model yang telah dibuat dengan mengubah hiperparameter dan evaluasi kritis terhadap model yang telah dibangun.</a:t>
              </a:r>
            </a:p>
          </p:txBody>
        </p:sp>
        <p:sp>
          <p:nvSpPr>
            <p:cNvPr name="TextBox 18" id="18"/>
            <p:cNvSpPr txBox="true"/>
            <p:nvPr/>
          </p:nvSpPr>
          <p:spPr>
            <a:xfrm rot="0">
              <a:off x="1534269" y="-57150"/>
              <a:ext cx="6951282" cy="459173"/>
            </a:xfrm>
            <a:prstGeom prst="rect">
              <a:avLst/>
            </a:prstGeom>
          </p:spPr>
          <p:txBody>
            <a:bodyPr anchor="t" rtlCol="false" tIns="0" lIns="0" bIns="0" rIns="0">
              <a:spAutoFit/>
            </a:bodyPr>
            <a:lstStyle/>
            <a:p>
              <a:pPr>
                <a:lnSpc>
                  <a:spcPts val="2799"/>
                </a:lnSpc>
                <a:spcBef>
                  <a:spcPct val="0"/>
                </a:spcBef>
              </a:pPr>
              <a:r>
                <a:rPr lang="en-US" sz="1999">
                  <a:solidFill>
                    <a:srgbClr val="F3BE66"/>
                  </a:solidFill>
                  <a:latin typeface="Poppins Bold"/>
                </a:rPr>
                <a:t>Penyempurnaan Model</a:t>
              </a:r>
            </a:p>
          </p:txBody>
        </p:sp>
        <p:sp>
          <p:nvSpPr>
            <p:cNvPr name="Freeform 19" id="19"/>
            <p:cNvSpPr/>
            <p:nvPr/>
          </p:nvSpPr>
          <p:spPr>
            <a:xfrm flipH="false" flipV="false" rot="0">
              <a:off x="0" y="201011"/>
              <a:ext cx="1131612" cy="1131612"/>
            </a:xfrm>
            <a:custGeom>
              <a:avLst/>
              <a:gdLst/>
              <a:ahLst/>
              <a:cxnLst/>
              <a:rect r="r" b="b" t="t" l="l"/>
              <a:pathLst>
                <a:path h="1131612" w="1131612">
                  <a:moveTo>
                    <a:pt x="0" y="0"/>
                  </a:moveTo>
                  <a:lnTo>
                    <a:pt x="1131612" y="0"/>
                  </a:lnTo>
                  <a:lnTo>
                    <a:pt x="1131612" y="1131613"/>
                  </a:lnTo>
                  <a:lnTo>
                    <a:pt x="0" y="1131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1545" y="508584"/>
              <a:ext cx="928523" cy="459173"/>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06</a:t>
              </a:r>
            </a:p>
          </p:txBody>
        </p:sp>
      </p:grpSp>
      <p:grpSp>
        <p:nvGrpSpPr>
          <p:cNvPr name="Group 21" id="21"/>
          <p:cNvGrpSpPr/>
          <p:nvPr/>
        </p:nvGrpSpPr>
        <p:grpSpPr>
          <a:xfrm rot="0">
            <a:off x="9144000" y="5895305"/>
            <a:ext cx="6858740" cy="1177309"/>
            <a:chOff x="0" y="0"/>
            <a:chExt cx="9144987" cy="1569745"/>
          </a:xfrm>
        </p:grpSpPr>
        <p:sp>
          <p:nvSpPr>
            <p:cNvPr name="TextBox 22" id="22"/>
            <p:cNvSpPr txBox="true"/>
            <p:nvPr/>
          </p:nvSpPr>
          <p:spPr>
            <a:xfrm rot="0">
              <a:off x="1534269" y="471731"/>
              <a:ext cx="7610717" cy="1098014"/>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Poppins"/>
                </a:rPr>
                <a:t>Mempelajari mengenai penggabungan tahap tahap berikutnya agar mempu membuat alur kerja yang efektif</a:t>
              </a:r>
            </a:p>
          </p:txBody>
        </p:sp>
        <p:sp>
          <p:nvSpPr>
            <p:cNvPr name="TextBox 23" id="23"/>
            <p:cNvSpPr txBox="true"/>
            <p:nvPr/>
          </p:nvSpPr>
          <p:spPr>
            <a:xfrm rot="0">
              <a:off x="1534269" y="-57150"/>
              <a:ext cx="6951282" cy="459173"/>
            </a:xfrm>
            <a:prstGeom prst="rect">
              <a:avLst/>
            </a:prstGeom>
          </p:spPr>
          <p:txBody>
            <a:bodyPr anchor="t" rtlCol="false" tIns="0" lIns="0" bIns="0" rIns="0">
              <a:spAutoFit/>
            </a:bodyPr>
            <a:lstStyle/>
            <a:p>
              <a:pPr>
                <a:lnSpc>
                  <a:spcPts val="2799"/>
                </a:lnSpc>
                <a:spcBef>
                  <a:spcPct val="0"/>
                </a:spcBef>
              </a:pPr>
              <a:r>
                <a:rPr lang="en-US" sz="1999">
                  <a:solidFill>
                    <a:srgbClr val="F3BE66"/>
                  </a:solidFill>
                  <a:latin typeface="Poppins Bold"/>
                </a:rPr>
                <a:t>Pembuatan Data Pipelines</a:t>
              </a:r>
            </a:p>
          </p:txBody>
        </p:sp>
        <p:sp>
          <p:nvSpPr>
            <p:cNvPr name="Freeform 24" id="24"/>
            <p:cNvSpPr/>
            <p:nvPr/>
          </p:nvSpPr>
          <p:spPr>
            <a:xfrm flipH="false" flipV="false" rot="0">
              <a:off x="0" y="201011"/>
              <a:ext cx="1131612" cy="1131612"/>
            </a:xfrm>
            <a:custGeom>
              <a:avLst/>
              <a:gdLst/>
              <a:ahLst/>
              <a:cxnLst/>
              <a:rect r="r" b="b" t="t" l="l"/>
              <a:pathLst>
                <a:path h="1131612" w="1131612">
                  <a:moveTo>
                    <a:pt x="0" y="0"/>
                  </a:moveTo>
                  <a:lnTo>
                    <a:pt x="1131612" y="0"/>
                  </a:lnTo>
                  <a:lnTo>
                    <a:pt x="1131612" y="1131613"/>
                  </a:lnTo>
                  <a:lnTo>
                    <a:pt x="0" y="1131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101545" y="508584"/>
              <a:ext cx="928523" cy="459173"/>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07</a:t>
              </a:r>
            </a:p>
          </p:txBody>
        </p:sp>
      </p:grpSp>
      <p:sp>
        <p:nvSpPr>
          <p:cNvPr name="TextBox 26" id="26"/>
          <p:cNvSpPr txBox="true"/>
          <p:nvPr/>
        </p:nvSpPr>
        <p:spPr>
          <a:xfrm rot="0">
            <a:off x="2364598" y="6328296"/>
            <a:ext cx="5708038" cy="559273"/>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Poppins"/>
              </a:rPr>
              <a:t>Mempelajari mengenai memilih, menggabungkan, dan mengubah data dalam DataFrame. </a:t>
            </a:r>
          </a:p>
        </p:txBody>
      </p:sp>
      <p:sp>
        <p:nvSpPr>
          <p:cNvPr name="TextBox 27" id="27"/>
          <p:cNvSpPr txBox="true"/>
          <p:nvPr/>
        </p:nvSpPr>
        <p:spPr>
          <a:xfrm rot="0">
            <a:off x="2364598" y="5894417"/>
            <a:ext cx="5213461" cy="358667"/>
          </a:xfrm>
          <a:prstGeom prst="rect">
            <a:avLst/>
          </a:prstGeom>
        </p:spPr>
        <p:txBody>
          <a:bodyPr anchor="t" rtlCol="false" tIns="0" lIns="0" bIns="0" rIns="0">
            <a:spAutoFit/>
          </a:bodyPr>
          <a:lstStyle/>
          <a:p>
            <a:pPr>
              <a:lnSpc>
                <a:spcPts val="2799"/>
              </a:lnSpc>
              <a:spcBef>
                <a:spcPct val="0"/>
              </a:spcBef>
            </a:pPr>
            <a:r>
              <a:rPr lang="en-US" sz="1999">
                <a:solidFill>
                  <a:srgbClr val="F3BE66"/>
                </a:solidFill>
                <a:latin typeface="Poppins Bold"/>
              </a:rPr>
              <a:t>Manipulasi Dataframe</a:t>
            </a:r>
          </a:p>
        </p:txBody>
      </p:sp>
      <p:sp>
        <p:nvSpPr>
          <p:cNvPr name="Freeform 28" id="28"/>
          <p:cNvSpPr/>
          <p:nvPr/>
        </p:nvSpPr>
        <p:spPr>
          <a:xfrm flipH="false" flipV="false" rot="0">
            <a:off x="1213896" y="5951567"/>
            <a:ext cx="848709" cy="848709"/>
          </a:xfrm>
          <a:custGeom>
            <a:avLst/>
            <a:gdLst/>
            <a:ahLst/>
            <a:cxnLst/>
            <a:rect r="r" b="b" t="t" l="l"/>
            <a:pathLst>
              <a:path h="848709" w="848709">
                <a:moveTo>
                  <a:pt x="0" y="0"/>
                </a:moveTo>
                <a:lnTo>
                  <a:pt x="848709" y="0"/>
                </a:lnTo>
                <a:lnTo>
                  <a:pt x="848709" y="848709"/>
                </a:lnTo>
                <a:lnTo>
                  <a:pt x="0" y="84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1290055" y="6167959"/>
            <a:ext cx="696392" cy="358667"/>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03</a:t>
            </a:r>
          </a:p>
        </p:txBody>
      </p:sp>
      <p:grpSp>
        <p:nvGrpSpPr>
          <p:cNvPr name="Group 30" id="30"/>
          <p:cNvGrpSpPr/>
          <p:nvPr/>
        </p:nvGrpSpPr>
        <p:grpSpPr>
          <a:xfrm rot="0">
            <a:off x="1219200" y="7473417"/>
            <a:ext cx="6858740" cy="1177309"/>
            <a:chOff x="0" y="0"/>
            <a:chExt cx="9144987" cy="1569745"/>
          </a:xfrm>
        </p:grpSpPr>
        <p:sp>
          <p:nvSpPr>
            <p:cNvPr name="TextBox 31" id="31"/>
            <p:cNvSpPr txBox="true"/>
            <p:nvPr/>
          </p:nvSpPr>
          <p:spPr>
            <a:xfrm rot="0">
              <a:off x="1534269" y="471731"/>
              <a:ext cx="7610717" cy="1098014"/>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Poppins"/>
                </a:rPr>
                <a:t>Mempelajari statistik deskriptif dan teknik visualisasi data untuk menggambarkan informasi penting dalam data </a:t>
              </a:r>
            </a:p>
          </p:txBody>
        </p:sp>
        <p:sp>
          <p:nvSpPr>
            <p:cNvPr name="TextBox 32" id="32"/>
            <p:cNvSpPr txBox="true"/>
            <p:nvPr/>
          </p:nvSpPr>
          <p:spPr>
            <a:xfrm rot="0">
              <a:off x="1534269" y="-57150"/>
              <a:ext cx="6951282" cy="459173"/>
            </a:xfrm>
            <a:prstGeom prst="rect">
              <a:avLst/>
            </a:prstGeom>
          </p:spPr>
          <p:txBody>
            <a:bodyPr anchor="t" rtlCol="false" tIns="0" lIns="0" bIns="0" rIns="0">
              <a:spAutoFit/>
            </a:bodyPr>
            <a:lstStyle/>
            <a:p>
              <a:pPr>
                <a:lnSpc>
                  <a:spcPts val="2799"/>
                </a:lnSpc>
                <a:spcBef>
                  <a:spcPct val="0"/>
                </a:spcBef>
              </a:pPr>
              <a:r>
                <a:rPr lang="en-US" sz="1999">
                  <a:solidFill>
                    <a:srgbClr val="F3BE66"/>
                  </a:solidFill>
                  <a:latin typeface="Poppins Bold"/>
                </a:rPr>
                <a:t>Meringkas Data</a:t>
              </a:r>
            </a:p>
          </p:txBody>
        </p:sp>
        <p:sp>
          <p:nvSpPr>
            <p:cNvPr name="Freeform 33" id="33"/>
            <p:cNvSpPr/>
            <p:nvPr/>
          </p:nvSpPr>
          <p:spPr>
            <a:xfrm flipH="false" flipV="false" rot="0">
              <a:off x="0" y="201011"/>
              <a:ext cx="1131612" cy="1131612"/>
            </a:xfrm>
            <a:custGeom>
              <a:avLst/>
              <a:gdLst/>
              <a:ahLst/>
              <a:cxnLst/>
              <a:rect r="r" b="b" t="t" l="l"/>
              <a:pathLst>
                <a:path h="1131612" w="1131612">
                  <a:moveTo>
                    <a:pt x="0" y="0"/>
                  </a:moveTo>
                  <a:lnTo>
                    <a:pt x="1131612" y="0"/>
                  </a:lnTo>
                  <a:lnTo>
                    <a:pt x="1131612" y="1131613"/>
                  </a:lnTo>
                  <a:lnTo>
                    <a:pt x="0" y="1131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4" id="34"/>
            <p:cNvSpPr txBox="true"/>
            <p:nvPr/>
          </p:nvSpPr>
          <p:spPr>
            <a:xfrm rot="0">
              <a:off x="101545" y="508584"/>
              <a:ext cx="928523" cy="459173"/>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04</a:t>
              </a:r>
            </a:p>
          </p:txBody>
        </p:sp>
      </p:grpSp>
      <p:sp>
        <p:nvSpPr>
          <p:cNvPr name="TextBox 35" id="35"/>
          <p:cNvSpPr txBox="true"/>
          <p:nvPr/>
        </p:nvSpPr>
        <p:spPr>
          <a:xfrm rot="0">
            <a:off x="2364598" y="4584227"/>
            <a:ext cx="5708038" cy="559273"/>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Poppins"/>
              </a:rPr>
              <a:t>Mempelajari tahap persiapan data untuk analisis, termasuk agar sesuai dengan kebutuhan</a:t>
            </a:r>
          </a:p>
        </p:txBody>
      </p:sp>
      <p:sp>
        <p:nvSpPr>
          <p:cNvPr name="TextBox 36" id="36"/>
          <p:cNvSpPr txBox="true"/>
          <p:nvPr/>
        </p:nvSpPr>
        <p:spPr>
          <a:xfrm rot="0">
            <a:off x="2364598" y="4163734"/>
            <a:ext cx="5713342" cy="358667"/>
          </a:xfrm>
          <a:prstGeom prst="rect">
            <a:avLst/>
          </a:prstGeom>
        </p:spPr>
        <p:txBody>
          <a:bodyPr anchor="t" rtlCol="false" tIns="0" lIns="0" bIns="0" rIns="0">
            <a:spAutoFit/>
          </a:bodyPr>
          <a:lstStyle/>
          <a:p>
            <a:pPr>
              <a:lnSpc>
                <a:spcPts val="2799"/>
              </a:lnSpc>
              <a:spcBef>
                <a:spcPct val="0"/>
              </a:spcBef>
            </a:pPr>
            <a:r>
              <a:rPr lang="en-US" sz="1999">
                <a:solidFill>
                  <a:srgbClr val="F3BE66"/>
                </a:solidFill>
                <a:latin typeface="Poppins Bold"/>
              </a:rPr>
              <a:t>Pembersihan, Persiapan, dan Format Data</a:t>
            </a:r>
          </a:p>
        </p:txBody>
      </p:sp>
      <p:sp>
        <p:nvSpPr>
          <p:cNvPr name="Freeform 37" id="37"/>
          <p:cNvSpPr/>
          <p:nvPr/>
        </p:nvSpPr>
        <p:spPr>
          <a:xfrm flipH="false" flipV="false" rot="0">
            <a:off x="1213896" y="4244175"/>
            <a:ext cx="848709" cy="848709"/>
          </a:xfrm>
          <a:custGeom>
            <a:avLst/>
            <a:gdLst/>
            <a:ahLst/>
            <a:cxnLst/>
            <a:rect r="r" b="b" t="t" l="l"/>
            <a:pathLst>
              <a:path h="848709" w="848709">
                <a:moveTo>
                  <a:pt x="0" y="0"/>
                </a:moveTo>
                <a:lnTo>
                  <a:pt x="848709" y="0"/>
                </a:lnTo>
                <a:lnTo>
                  <a:pt x="848709" y="848709"/>
                </a:lnTo>
                <a:lnTo>
                  <a:pt x="0" y="84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8" id="38"/>
          <p:cNvSpPr txBox="true"/>
          <p:nvPr/>
        </p:nvSpPr>
        <p:spPr>
          <a:xfrm rot="0">
            <a:off x="1290055" y="4460567"/>
            <a:ext cx="696392" cy="358667"/>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Bold"/>
              </a:rPr>
              <a:t>02</a:t>
            </a:r>
          </a:p>
        </p:txBody>
      </p:sp>
      <p:sp>
        <p:nvSpPr>
          <p:cNvPr name="Freeform 39" id="39"/>
          <p:cNvSpPr/>
          <p:nvPr/>
        </p:nvSpPr>
        <p:spPr>
          <a:xfrm flipH="false" flipV="false" rot="0">
            <a:off x="16942278" y="711678"/>
            <a:ext cx="634043" cy="634043"/>
          </a:xfrm>
          <a:custGeom>
            <a:avLst/>
            <a:gdLst/>
            <a:ahLst/>
            <a:cxnLst/>
            <a:rect r="r" b="b" t="t" l="l"/>
            <a:pathLst>
              <a:path h="634043" w="634043">
                <a:moveTo>
                  <a:pt x="0" y="0"/>
                </a:moveTo>
                <a:lnTo>
                  <a:pt x="634044" y="0"/>
                </a:lnTo>
                <a:lnTo>
                  <a:pt x="634044" y="634044"/>
                </a:lnTo>
                <a:lnTo>
                  <a:pt x="0" y="6340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394657" y="92583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Klasifikasi</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502045" y="289740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2939725" y="3531450"/>
            <a:ext cx="12408549" cy="6179918"/>
            <a:chOff x="0" y="0"/>
            <a:chExt cx="3268095" cy="1627633"/>
          </a:xfrm>
        </p:grpSpPr>
        <p:sp>
          <p:nvSpPr>
            <p:cNvPr name="Freeform 9" id="9"/>
            <p:cNvSpPr/>
            <p:nvPr/>
          </p:nvSpPr>
          <p:spPr>
            <a:xfrm flipH="false" flipV="false" rot="0">
              <a:off x="0" y="0"/>
              <a:ext cx="3268095" cy="1627633"/>
            </a:xfrm>
            <a:custGeom>
              <a:avLst/>
              <a:gdLst/>
              <a:ahLst/>
              <a:cxnLst/>
              <a:rect r="r" b="b" t="t" l="l"/>
              <a:pathLst>
                <a:path h="1627633" w="3268095">
                  <a:moveTo>
                    <a:pt x="31820" y="0"/>
                  </a:moveTo>
                  <a:lnTo>
                    <a:pt x="3236275" y="0"/>
                  </a:lnTo>
                  <a:cubicBezTo>
                    <a:pt x="3244714" y="0"/>
                    <a:pt x="3252808" y="3352"/>
                    <a:pt x="3258775" y="9320"/>
                  </a:cubicBezTo>
                  <a:cubicBezTo>
                    <a:pt x="3264743" y="15287"/>
                    <a:pt x="3268095" y="23381"/>
                    <a:pt x="3268095" y="31820"/>
                  </a:cubicBezTo>
                  <a:lnTo>
                    <a:pt x="3268095" y="1595813"/>
                  </a:lnTo>
                  <a:cubicBezTo>
                    <a:pt x="3268095" y="1613387"/>
                    <a:pt x="3253849" y="1627633"/>
                    <a:pt x="3236275" y="1627633"/>
                  </a:cubicBezTo>
                  <a:lnTo>
                    <a:pt x="31820" y="1627633"/>
                  </a:lnTo>
                  <a:cubicBezTo>
                    <a:pt x="14246" y="1627633"/>
                    <a:pt x="0" y="1613387"/>
                    <a:pt x="0" y="1595813"/>
                  </a:cubicBezTo>
                  <a:lnTo>
                    <a:pt x="0" y="31820"/>
                  </a:lnTo>
                  <a:cubicBezTo>
                    <a:pt x="0" y="14246"/>
                    <a:pt x="14246" y="0"/>
                    <a:pt x="31820"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4712425" y="3832011"/>
            <a:ext cx="8863149" cy="5578796"/>
          </a:xfrm>
          <a:custGeom>
            <a:avLst/>
            <a:gdLst/>
            <a:ahLst/>
            <a:cxnLst/>
            <a:rect r="r" b="b" t="t" l="l"/>
            <a:pathLst>
              <a:path h="5578796" w="8863149">
                <a:moveTo>
                  <a:pt x="0" y="0"/>
                </a:moveTo>
                <a:lnTo>
                  <a:pt x="8863150" y="0"/>
                </a:lnTo>
                <a:lnTo>
                  <a:pt x="8863150" y="5578796"/>
                </a:lnTo>
                <a:lnTo>
                  <a:pt x="0" y="5578796"/>
                </a:lnTo>
                <a:lnTo>
                  <a:pt x="0" y="0"/>
                </a:lnTo>
                <a:close/>
              </a:path>
            </a:pathLst>
          </a:custGeom>
          <a:blipFill>
            <a:blip r:embed="rId7"/>
            <a:stretch>
              <a:fillRect l="0" t="0" r="0" b="0"/>
            </a:stretch>
          </a:blipFill>
        </p:spPr>
      </p:sp>
      <p:sp>
        <p:nvSpPr>
          <p:cNvPr name="TextBox 12" id="12"/>
          <p:cNvSpPr txBox="true"/>
          <p:nvPr/>
        </p:nvSpPr>
        <p:spPr>
          <a:xfrm rot="0">
            <a:off x="3753480" y="1868815"/>
            <a:ext cx="11748565"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Decision Tree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20397"/>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Klasifikasi</a:t>
            </a:r>
          </a:p>
        </p:txBody>
      </p:sp>
      <p:sp>
        <p:nvSpPr>
          <p:cNvPr name="Freeform 6" id="6"/>
          <p:cNvSpPr/>
          <p:nvPr/>
        </p:nvSpPr>
        <p:spPr>
          <a:xfrm flipH="false" flipV="false" rot="0">
            <a:off x="3753480" y="13469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939265" y="168621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916589" y="2143365"/>
            <a:ext cx="13585456" cy="5057535"/>
            <a:chOff x="0" y="0"/>
            <a:chExt cx="3578063" cy="1332026"/>
          </a:xfrm>
        </p:grpSpPr>
        <p:sp>
          <p:nvSpPr>
            <p:cNvPr name="Freeform 9" id="9"/>
            <p:cNvSpPr/>
            <p:nvPr/>
          </p:nvSpPr>
          <p:spPr>
            <a:xfrm flipH="false" flipV="false" rot="0">
              <a:off x="0" y="0"/>
              <a:ext cx="3578063" cy="1332026"/>
            </a:xfrm>
            <a:custGeom>
              <a:avLst/>
              <a:gdLst/>
              <a:ahLst/>
              <a:cxnLst/>
              <a:rect r="r" b="b" t="t" l="l"/>
              <a:pathLst>
                <a:path h="1332026" w="3578063">
                  <a:moveTo>
                    <a:pt x="29063" y="0"/>
                  </a:moveTo>
                  <a:lnTo>
                    <a:pt x="3548999" y="0"/>
                  </a:lnTo>
                  <a:cubicBezTo>
                    <a:pt x="3565051" y="0"/>
                    <a:pt x="3578063" y="13012"/>
                    <a:pt x="3578063" y="29063"/>
                  </a:cubicBezTo>
                  <a:lnTo>
                    <a:pt x="3578063" y="1302962"/>
                  </a:lnTo>
                  <a:cubicBezTo>
                    <a:pt x="3578063" y="1310670"/>
                    <a:pt x="3575001" y="1318063"/>
                    <a:pt x="3569550" y="1323513"/>
                  </a:cubicBezTo>
                  <a:cubicBezTo>
                    <a:pt x="3564100" y="1328964"/>
                    <a:pt x="3556707" y="1332026"/>
                    <a:pt x="3548999" y="1332026"/>
                  </a:cubicBezTo>
                  <a:lnTo>
                    <a:pt x="29063" y="1332026"/>
                  </a:lnTo>
                  <a:cubicBezTo>
                    <a:pt x="21355" y="1332026"/>
                    <a:pt x="13963" y="1328964"/>
                    <a:pt x="8512" y="1323513"/>
                  </a:cubicBezTo>
                  <a:cubicBezTo>
                    <a:pt x="3062" y="1318063"/>
                    <a:pt x="0" y="1310670"/>
                    <a:pt x="0" y="1302962"/>
                  </a:cubicBezTo>
                  <a:lnTo>
                    <a:pt x="0" y="29063"/>
                  </a:lnTo>
                  <a:cubicBezTo>
                    <a:pt x="0" y="21355"/>
                    <a:pt x="3062" y="13963"/>
                    <a:pt x="8512" y="8512"/>
                  </a:cubicBezTo>
                  <a:cubicBezTo>
                    <a:pt x="13963" y="3062"/>
                    <a:pt x="21355" y="0"/>
                    <a:pt x="29063"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948680" y="7473469"/>
            <a:ext cx="13656720" cy="2394833"/>
            <a:chOff x="0" y="0"/>
            <a:chExt cx="3596832" cy="630738"/>
          </a:xfrm>
        </p:grpSpPr>
        <p:sp>
          <p:nvSpPr>
            <p:cNvPr name="Freeform 12" id="12"/>
            <p:cNvSpPr/>
            <p:nvPr/>
          </p:nvSpPr>
          <p:spPr>
            <a:xfrm flipH="false" flipV="false" rot="0">
              <a:off x="0" y="0"/>
              <a:ext cx="3596832" cy="630738"/>
            </a:xfrm>
            <a:custGeom>
              <a:avLst/>
              <a:gdLst/>
              <a:ahLst/>
              <a:cxnLst/>
              <a:rect r="r" b="b" t="t" l="l"/>
              <a:pathLst>
                <a:path h="630738" w="3596832">
                  <a:moveTo>
                    <a:pt x="28912" y="0"/>
                  </a:moveTo>
                  <a:lnTo>
                    <a:pt x="3567920" y="0"/>
                  </a:lnTo>
                  <a:cubicBezTo>
                    <a:pt x="3575588" y="0"/>
                    <a:pt x="3582942" y="3046"/>
                    <a:pt x="3588364" y="8468"/>
                  </a:cubicBezTo>
                  <a:cubicBezTo>
                    <a:pt x="3593786" y="13890"/>
                    <a:pt x="3596832" y="21244"/>
                    <a:pt x="3596832" y="28912"/>
                  </a:cubicBezTo>
                  <a:lnTo>
                    <a:pt x="3596832" y="601826"/>
                  </a:lnTo>
                  <a:cubicBezTo>
                    <a:pt x="3596832" y="617794"/>
                    <a:pt x="3583887" y="630738"/>
                    <a:pt x="3567920" y="630738"/>
                  </a:cubicBezTo>
                  <a:lnTo>
                    <a:pt x="28912" y="630738"/>
                  </a:lnTo>
                  <a:cubicBezTo>
                    <a:pt x="21244" y="630738"/>
                    <a:pt x="13890" y="627692"/>
                    <a:pt x="8468" y="622270"/>
                  </a:cubicBezTo>
                  <a:cubicBezTo>
                    <a:pt x="3046" y="616848"/>
                    <a:pt x="0" y="609494"/>
                    <a:pt x="0" y="601826"/>
                  </a:cubicBezTo>
                  <a:lnTo>
                    <a:pt x="0" y="28912"/>
                  </a:lnTo>
                  <a:cubicBezTo>
                    <a:pt x="0" y="21244"/>
                    <a:pt x="3046" y="13890"/>
                    <a:pt x="8468" y="8468"/>
                  </a:cubicBezTo>
                  <a:cubicBezTo>
                    <a:pt x="13890" y="3046"/>
                    <a:pt x="21244" y="0"/>
                    <a:pt x="28912" y="0"/>
                  </a:cubicBezTo>
                  <a:close/>
                </a:path>
              </a:pathLst>
            </a:custGeom>
            <a:solidFill>
              <a:srgbClr val="F3BE66"/>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400">
                  <a:solidFill>
                    <a:srgbClr val="000000"/>
                  </a:solidFill>
                  <a:latin typeface="Poppins Bold"/>
                </a:rPr>
                <a:t>K-NN bekerja berdasarkan hasil dari data yang baru diklasifikasikan berdasarkan mayoritas dari kategori k-tetangga terdekat.</a:t>
              </a:r>
            </a:p>
          </p:txBody>
        </p:sp>
      </p:grpSp>
      <p:sp>
        <p:nvSpPr>
          <p:cNvPr name="Freeform 14" id="14"/>
          <p:cNvSpPr/>
          <p:nvPr/>
        </p:nvSpPr>
        <p:spPr>
          <a:xfrm flipH="false" flipV="false" rot="0">
            <a:off x="4070502" y="2324340"/>
            <a:ext cx="9413076" cy="4706538"/>
          </a:xfrm>
          <a:custGeom>
            <a:avLst/>
            <a:gdLst/>
            <a:ahLst/>
            <a:cxnLst/>
            <a:rect r="r" b="b" t="t" l="l"/>
            <a:pathLst>
              <a:path h="4706538" w="9413076">
                <a:moveTo>
                  <a:pt x="0" y="0"/>
                </a:moveTo>
                <a:lnTo>
                  <a:pt x="9413076" y="0"/>
                </a:lnTo>
                <a:lnTo>
                  <a:pt x="9413076" y="4706538"/>
                </a:lnTo>
                <a:lnTo>
                  <a:pt x="0" y="4706538"/>
                </a:lnTo>
                <a:lnTo>
                  <a:pt x="0" y="0"/>
                </a:lnTo>
                <a:close/>
              </a:path>
            </a:pathLst>
          </a:custGeom>
          <a:blipFill>
            <a:blip r:embed="rId7"/>
            <a:stretch>
              <a:fillRect l="0" t="0" r="0" b="0"/>
            </a:stretch>
          </a:blipFill>
        </p:spPr>
      </p:sp>
      <p:sp>
        <p:nvSpPr>
          <p:cNvPr name="TextBox 15" id="15"/>
          <p:cNvSpPr txBox="true"/>
          <p:nvPr/>
        </p:nvSpPr>
        <p:spPr>
          <a:xfrm rot="0">
            <a:off x="3753480" y="1114773"/>
            <a:ext cx="11748565"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K-Nearest Neighbors (KNN)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Klastering</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502045" y="289740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28700" y="3214428"/>
            <a:ext cx="7227411" cy="6179918"/>
            <a:chOff x="0" y="0"/>
            <a:chExt cx="1903516" cy="1627633"/>
          </a:xfrm>
        </p:grpSpPr>
        <p:sp>
          <p:nvSpPr>
            <p:cNvPr name="Freeform 9" id="9"/>
            <p:cNvSpPr/>
            <p:nvPr/>
          </p:nvSpPr>
          <p:spPr>
            <a:xfrm flipH="false" flipV="false" rot="0">
              <a:off x="0" y="0"/>
              <a:ext cx="1903516" cy="1627633"/>
            </a:xfrm>
            <a:custGeom>
              <a:avLst/>
              <a:gdLst/>
              <a:ahLst/>
              <a:cxnLst/>
              <a:rect r="r" b="b" t="t" l="l"/>
              <a:pathLst>
                <a:path h="1627633" w="1903516">
                  <a:moveTo>
                    <a:pt x="54631" y="0"/>
                  </a:moveTo>
                  <a:lnTo>
                    <a:pt x="1848885" y="0"/>
                  </a:lnTo>
                  <a:cubicBezTo>
                    <a:pt x="1879057" y="0"/>
                    <a:pt x="1903516" y="24459"/>
                    <a:pt x="1903516" y="54631"/>
                  </a:cubicBezTo>
                  <a:lnTo>
                    <a:pt x="1903516" y="1573002"/>
                  </a:lnTo>
                  <a:cubicBezTo>
                    <a:pt x="1903516" y="1603174"/>
                    <a:pt x="1879057" y="1627633"/>
                    <a:pt x="1848885" y="1627633"/>
                  </a:cubicBezTo>
                  <a:lnTo>
                    <a:pt x="54631" y="1627633"/>
                  </a:lnTo>
                  <a:cubicBezTo>
                    <a:pt x="24459" y="1627633"/>
                    <a:pt x="0" y="1603174"/>
                    <a:pt x="0" y="1573002"/>
                  </a:cubicBezTo>
                  <a:lnTo>
                    <a:pt x="0" y="54631"/>
                  </a:lnTo>
                  <a:cubicBezTo>
                    <a:pt x="0" y="24459"/>
                    <a:pt x="24459" y="0"/>
                    <a:pt x="54631"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9021873" y="4759408"/>
            <a:ext cx="7471665" cy="3089959"/>
            <a:chOff x="0" y="0"/>
            <a:chExt cx="1967846" cy="813816"/>
          </a:xfrm>
        </p:grpSpPr>
        <p:sp>
          <p:nvSpPr>
            <p:cNvPr name="Freeform 12" id="12"/>
            <p:cNvSpPr/>
            <p:nvPr/>
          </p:nvSpPr>
          <p:spPr>
            <a:xfrm flipH="false" flipV="false" rot="0">
              <a:off x="0" y="0"/>
              <a:ext cx="1967846" cy="813816"/>
            </a:xfrm>
            <a:custGeom>
              <a:avLst/>
              <a:gdLst/>
              <a:ahLst/>
              <a:cxnLst/>
              <a:rect r="r" b="b" t="t" l="l"/>
              <a:pathLst>
                <a:path h="813816" w="1967846">
                  <a:moveTo>
                    <a:pt x="52845" y="0"/>
                  </a:moveTo>
                  <a:lnTo>
                    <a:pt x="1915001" y="0"/>
                  </a:lnTo>
                  <a:cubicBezTo>
                    <a:pt x="1929016" y="0"/>
                    <a:pt x="1942458" y="5568"/>
                    <a:pt x="1952368" y="15478"/>
                  </a:cubicBezTo>
                  <a:cubicBezTo>
                    <a:pt x="1962278" y="25388"/>
                    <a:pt x="1967846" y="38829"/>
                    <a:pt x="1967846" y="52845"/>
                  </a:cubicBezTo>
                  <a:lnTo>
                    <a:pt x="1967846" y="760972"/>
                  </a:lnTo>
                  <a:cubicBezTo>
                    <a:pt x="1967846" y="790157"/>
                    <a:pt x="1944186" y="813816"/>
                    <a:pt x="1915001" y="813816"/>
                  </a:cubicBezTo>
                  <a:lnTo>
                    <a:pt x="52845" y="813816"/>
                  </a:lnTo>
                  <a:cubicBezTo>
                    <a:pt x="23659" y="813816"/>
                    <a:pt x="0" y="790157"/>
                    <a:pt x="0" y="760972"/>
                  </a:cubicBezTo>
                  <a:lnTo>
                    <a:pt x="0" y="52845"/>
                  </a:lnTo>
                  <a:cubicBezTo>
                    <a:pt x="0" y="23659"/>
                    <a:pt x="23659" y="0"/>
                    <a:pt x="52845" y="0"/>
                  </a:cubicBezTo>
                  <a:close/>
                </a:path>
              </a:pathLst>
            </a:custGeom>
            <a:solidFill>
              <a:srgbClr val="F3BE66"/>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400">
                  <a:solidFill>
                    <a:srgbClr val="000000"/>
                  </a:solidFill>
                  <a:latin typeface="Poppins Bold"/>
                </a:rPr>
                <a:t>K- Means adalah algoritma klastering yang  mengelompokkan data kedalam K jumlah klaster.  </a:t>
              </a:r>
            </a:p>
          </p:txBody>
        </p:sp>
      </p:grpSp>
      <p:sp>
        <p:nvSpPr>
          <p:cNvPr name="Freeform 14" id="14"/>
          <p:cNvSpPr/>
          <p:nvPr/>
        </p:nvSpPr>
        <p:spPr>
          <a:xfrm flipH="false" flipV="false" rot="0">
            <a:off x="1635853" y="3496217"/>
            <a:ext cx="6013105" cy="5762083"/>
          </a:xfrm>
          <a:custGeom>
            <a:avLst/>
            <a:gdLst/>
            <a:ahLst/>
            <a:cxnLst/>
            <a:rect r="r" b="b" t="t" l="l"/>
            <a:pathLst>
              <a:path h="5762083" w="6013105">
                <a:moveTo>
                  <a:pt x="0" y="0"/>
                </a:moveTo>
                <a:lnTo>
                  <a:pt x="6013105" y="0"/>
                </a:lnTo>
                <a:lnTo>
                  <a:pt x="6013105" y="5762083"/>
                </a:lnTo>
                <a:lnTo>
                  <a:pt x="0" y="5762083"/>
                </a:lnTo>
                <a:lnTo>
                  <a:pt x="0" y="0"/>
                </a:lnTo>
                <a:close/>
              </a:path>
            </a:pathLst>
          </a:custGeom>
          <a:blipFill>
            <a:blip r:embed="rId7"/>
            <a:stretch>
              <a:fillRect l="0" t="0" r="0" b="0"/>
            </a:stretch>
          </a:blipFill>
        </p:spPr>
      </p:sp>
      <p:sp>
        <p:nvSpPr>
          <p:cNvPr name="TextBox 15" id="15"/>
          <p:cNvSpPr txBox="true"/>
          <p:nvPr/>
        </p:nvSpPr>
        <p:spPr>
          <a:xfrm rot="0">
            <a:off x="3269718" y="1868815"/>
            <a:ext cx="11748565"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K-Means</a:t>
            </a:r>
          </a:p>
        </p:txBody>
      </p:sp>
      <p:grpSp>
        <p:nvGrpSpPr>
          <p:cNvPr name="Group 16" id="16"/>
          <p:cNvGrpSpPr/>
          <p:nvPr/>
        </p:nvGrpSpPr>
        <p:grpSpPr>
          <a:xfrm rot="0">
            <a:off x="10505492" y="4275170"/>
            <a:ext cx="4512790" cy="868330"/>
            <a:chOff x="0" y="0"/>
            <a:chExt cx="1188554" cy="228696"/>
          </a:xfrm>
        </p:grpSpPr>
        <p:sp>
          <p:nvSpPr>
            <p:cNvPr name="Freeform 17" id="17"/>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18" id="18"/>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Pengertian</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Klastering</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502045" y="289740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28700" y="3214428"/>
            <a:ext cx="7622868" cy="6179918"/>
            <a:chOff x="0" y="0"/>
            <a:chExt cx="2007669" cy="1627633"/>
          </a:xfrm>
        </p:grpSpPr>
        <p:sp>
          <p:nvSpPr>
            <p:cNvPr name="Freeform 9" id="9"/>
            <p:cNvSpPr/>
            <p:nvPr/>
          </p:nvSpPr>
          <p:spPr>
            <a:xfrm flipH="false" flipV="false" rot="0">
              <a:off x="0" y="0"/>
              <a:ext cx="2007669" cy="1627633"/>
            </a:xfrm>
            <a:custGeom>
              <a:avLst/>
              <a:gdLst/>
              <a:ahLst/>
              <a:cxnLst/>
              <a:rect r="r" b="b" t="t" l="l"/>
              <a:pathLst>
                <a:path h="1627633" w="2007669">
                  <a:moveTo>
                    <a:pt x="51797" y="0"/>
                  </a:moveTo>
                  <a:lnTo>
                    <a:pt x="1955872" y="0"/>
                  </a:lnTo>
                  <a:cubicBezTo>
                    <a:pt x="1984479" y="0"/>
                    <a:pt x="2007669" y="23190"/>
                    <a:pt x="2007669" y="51797"/>
                  </a:cubicBezTo>
                  <a:lnTo>
                    <a:pt x="2007669" y="1575836"/>
                  </a:lnTo>
                  <a:cubicBezTo>
                    <a:pt x="2007669" y="1589574"/>
                    <a:pt x="2002212" y="1602748"/>
                    <a:pt x="1992498" y="1612462"/>
                  </a:cubicBezTo>
                  <a:cubicBezTo>
                    <a:pt x="1982784" y="1622176"/>
                    <a:pt x="1969610" y="1627633"/>
                    <a:pt x="1955872" y="1627633"/>
                  </a:cubicBezTo>
                  <a:lnTo>
                    <a:pt x="51797" y="1627633"/>
                  </a:lnTo>
                  <a:cubicBezTo>
                    <a:pt x="23190" y="1627633"/>
                    <a:pt x="0" y="1604443"/>
                    <a:pt x="0" y="1575836"/>
                  </a:cubicBezTo>
                  <a:lnTo>
                    <a:pt x="0" y="51797"/>
                  </a:lnTo>
                  <a:cubicBezTo>
                    <a:pt x="0" y="23190"/>
                    <a:pt x="23190" y="0"/>
                    <a:pt x="51797"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9021873" y="4759408"/>
            <a:ext cx="7471665" cy="3089959"/>
            <a:chOff x="0" y="0"/>
            <a:chExt cx="1967846" cy="813816"/>
          </a:xfrm>
        </p:grpSpPr>
        <p:sp>
          <p:nvSpPr>
            <p:cNvPr name="Freeform 12" id="12"/>
            <p:cNvSpPr/>
            <p:nvPr/>
          </p:nvSpPr>
          <p:spPr>
            <a:xfrm flipH="false" flipV="false" rot="0">
              <a:off x="0" y="0"/>
              <a:ext cx="1967846" cy="813816"/>
            </a:xfrm>
            <a:custGeom>
              <a:avLst/>
              <a:gdLst/>
              <a:ahLst/>
              <a:cxnLst/>
              <a:rect r="r" b="b" t="t" l="l"/>
              <a:pathLst>
                <a:path h="813816" w="1967846">
                  <a:moveTo>
                    <a:pt x="52845" y="0"/>
                  </a:moveTo>
                  <a:lnTo>
                    <a:pt x="1915001" y="0"/>
                  </a:lnTo>
                  <a:cubicBezTo>
                    <a:pt x="1929016" y="0"/>
                    <a:pt x="1942458" y="5568"/>
                    <a:pt x="1952368" y="15478"/>
                  </a:cubicBezTo>
                  <a:cubicBezTo>
                    <a:pt x="1962278" y="25388"/>
                    <a:pt x="1967846" y="38829"/>
                    <a:pt x="1967846" y="52845"/>
                  </a:cubicBezTo>
                  <a:lnTo>
                    <a:pt x="1967846" y="760972"/>
                  </a:lnTo>
                  <a:cubicBezTo>
                    <a:pt x="1967846" y="790157"/>
                    <a:pt x="1944186" y="813816"/>
                    <a:pt x="1915001" y="813816"/>
                  </a:cubicBezTo>
                  <a:lnTo>
                    <a:pt x="52845" y="813816"/>
                  </a:lnTo>
                  <a:cubicBezTo>
                    <a:pt x="23659" y="813816"/>
                    <a:pt x="0" y="790157"/>
                    <a:pt x="0" y="760972"/>
                  </a:cubicBezTo>
                  <a:lnTo>
                    <a:pt x="0" y="52845"/>
                  </a:lnTo>
                  <a:cubicBezTo>
                    <a:pt x="0" y="23659"/>
                    <a:pt x="23659" y="0"/>
                    <a:pt x="52845" y="0"/>
                  </a:cubicBezTo>
                  <a:close/>
                </a:path>
              </a:pathLst>
            </a:custGeom>
            <a:solidFill>
              <a:srgbClr val="F3BE66"/>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400">
                  <a:solidFill>
                    <a:srgbClr val="000000"/>
                  </a:solidFill>
                  <a:latin typeface="Poppins Bold"/>
                </a:rPr>
                <a:t>Teknik yang digunakan untuk menentukan jumlah kluster yang optimal (nilai K) dalam algoritma clustering dengan melihat nilai Sum Squared Eror (SSE) dari setiap jumlah kluster</a:t>
              </a:r>
            </a:p>
          </p:txBody>
        </p:sp>
      </p:grpSp>
      <p:grpSp>
        <p:nvGrpSpPr>
          <p:cNvPr name="Group 14" id="14"/>
          <p:cNvGrpSpPr/>
          <p:nvPr/>
        </p:nvGrpSpPr>
        <p:grpSpPr>
          <a:xfrm rot="0">
            <a:off x="10505492" y="4325243"/>
            <a:ext cx="4512790" cy="868330"/>
            <a:chOff x="0" y="0"/>
            <a:chExt cx="1188554" cy="228696"/>
          </a:xfrm>
        </p:grpSpPr>
        <p:sp>
          <p:nvSpPr>
            <p:cNvPr name="Freeform 15" id="15"/>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16" id="16"/>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Elbow Method</a:t>
              </a:r>
            </a:p>
          </p:txBody>
        </p:sp>
      </p:grpSp>
      <p:sp>
        <p:nvSpPr>
          <p:cNvPr name="Freeform 17" id="17"/>
          <p:cNvSpPr/>
          <p:nvPr/>
        </p:nvSpPr>
        <p:spPr>
          <a:xfrm flipH="false" flipV="false" rot="0">
            <a:off x="1234522" y="3417634"/>
            <a:ext cx="7211224" cy="5773507"/>
          </a:xfrm>
          <a:custGeom>
            <a:avLst/>
            <a:gdLst/>
            <a:ahLst/>
            <a:cxnLst/>
            <a:rect r="r" b="b" t="t" l="l"/>
            <a:pathLst>
              <a:path h="5773507" w="7211224">
                <a:moveTo>
                  <a:pt x="0" y="0"/>
                </a:moveTo>
                <a:lnTo>
                  <a:pt x="7211224" y="0"/>
                </a:lnTo>
                <a:lnTo>
                  <a:pt x="7211224" y="5773507"/>
                </a:lnTo>
                <a:lnTo>
                  <a:pt x="0" y="5773507"/>
                </a:lnTo>
                <a:lnTo>
                  <a:pt x="0" y="0"/>
                </a:lnTo>
                <a:close/>
              </a:path>
            </a:pathLst>
          </a:custGeom>
          <a:blipFill>
            <a:blip r:embed="rId7"/>
            <a:stretch>
              <a:fillRect l="0" t="0" r="0" b="0"/>
            </a:stretch>
          </a:blipFill>
        </p:spPr>
      </p:sp>
      <p:sp>
        <p:nvSpPr>
          <p:cNvPr name="TextBox 18" id="18"/>
          <p:cNvSpPr txBox="true"/>
          <p:nvPr/>
        </p:nvSpPr>
        <p:spPr>
          <a:xfrm rot="0">
            <a:off x="3269718" y="1868815"/>
            <a:ext cx="11748565"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K-Means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Text Learning</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502045" y="289740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4758223" y="2987894"/>
            <a:ext cx="10181042" cy="3684494"/>
            <a:chOff x="0" y="0"/>
            <a:chExt cx="2681427" cy="970402"/>
          </a:xfrm>
        </p:grpSpPr>
        <p:sp>
          <p:nvSpPr>
            <p:cNvPr name="Freeform 9" id="9"/>
            <p:cNvSpPr/>
            <p:nvPr/>
          </p:nvSpPr>
          <p:spPr>
            <a:xfrm flipH="false" flipV="false" rot="0">
              <a:off x="0" y="0"/>
              <a:ext cx="2681427" cy="970402"/>
            </a:xfrm>
            <a:custGeom>
              <a:avLst/>
              <a:gdLst/>
              <a:ahLst/>
              <a:cxnLst/>
              <a:rect r="r" b="b" t="t" l="l"/>
              <a:pathLst>
                <a:path h="970402" w="2681427">
                  <a:moveTo>
                    <a:pt x="38782" y="0"/>
                  </a:moveTo>
                  <a:lnTo>
                    <a:pt x="2642645" y="0"/>
                  </a:lnTo>
                  <a:cubicBezTo>
                    <a:pt x="2652931" y="0"/>
                    <a:pt x="2662795" y="4086"/>
                    <a:pt x="2670068" y="11359"/>
                  </a:cubicBezTo>
                  <a:cubicBezTo>
                    <a:pt x="2677341" y="18632"/>
                    <a:pt x="2681427" y="28496"/>
                    <a:pt x="2681427" y="38782"/>
                  </a:cubicBezTo>
                  <a:lnTo>
                    <a:pt x="2681427" y="931620"/>
                  </a:lnTo>
                  <a:cubicBezTo>
                    <a:pt x="2681427" y="941906"/>
                    <a:pt x="2677341" y="951770"/>
                    <a:pt x="2670068" y="959043"/>
                  </a:cubicBezTo>
                  <a:cubicBezTo>
                    <a:pt x="2662795" y="966316"/>
                    <a:pt x="2652931" y="970402"/>
                    <a:pt x="2642645" y="970402"/>
                  </a:cubicBezTo>
                  <a:lnTo>
                    <a:pt x="38782" y="970402"/>
                  </a:lnTo>
                  <a:cubicBezTo>
                    <a:pt x="28496" y="970402"/>
                    <a:pt x="18632" y="966316"/>
                    <a:pt x="11359" y="959043"/>
                  </a:cubicBezTo>
                  <a:cubicBezTo>
                    <a:pt x="4086" y="951770"/>
                    <a:pt x="0" y="941906"/>
                    <a:pt x="0" y="931620"/>
                  </a:cubicBezTo>
                  <a:lnTo>
                    <a:pt x="0" y="38782"/>
                  </a:lnTo>
                  <a:cubicBezTo>
                    <a:pt x="0" y="28496"/>
                    <a:pt x="4086" y="18632"/>
                    <a:pt x="11359" y="11359"/>
                  </a:cubicBezTo>
                  <a:cubicBezTo>
                    <a:pt x="18632" y="4086"/>
                    <a:pt x="28496" y="0"/>
                    <a:pt x="38782"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5633435" y="6762876"/>
            <a:ext cx="7471665" cy="3524124"/>
            <a:chOff x="0" y="0"/>
            <a:chExt cx="9962219" cy="4698832"/>
          </a:xfrm>
        </p:grpSpPr>
        <p:grpSp>
          <p:nvGrpSpPr>
            <p:cNvPr name="Group 12" id="12"/>
            <p:cNvGrpSpPr/>
            <p:nvPr/>
          </p:nvGrpSpPr>
          <p:grpSpPr>
            <a:xfrm rot="0">
              <a:off x="0" y="578887"/>
              <a:ext cx="9962219" cy="4119946"/>
              <a:chOff x="0" y="0"/>
              <a:chExt cx="1967846" cy="813816"/>
            </a:xfrm>
          </p:grpSpPr>
          <p:sp>
            <p:nvSpPr>
              <p:cNvPr name="Freeform 13" id="13"/>
              <p:cNvSpPr/>
              <p:nvPr/>
            </p:nvSpPr>
            <p:spPr>
              <a:xfrm flipH="false" flipV="false" rot="0">
                <a:off x="0" y="0"/>
                <a:ext cx="1967846" cy="813816"/>
              </a:xfrm>
              <a:custGeom>
                <a:avLst/>
                <a:gdLst/>
                <a:ahLst/>
                <a:cxnLst/>
                <a:rect r="r" b="b" t="t" l="l"/>
                <a:pathLst>
                  <a:path h="813816" w="1967846">
                    <a:moveTo>
                      <a:pt x="52845" y="0"/>
                    </a:moveTo>
                    <a:lnTo>
                      <a:pt x="1915001" y="0"/>
                    </a:lnTo>
                    <a:cubicBezTo>
                      <a:pt x="1929016" y="0"/>
                      <a:pt x="1942458" y="5568"/>
                      <a:pt x="1952368" y="15478"/>
                    </a:cubicBezTo>
                    <a:cubicBezTo>
                      <a:pt x="1962278" y="25388"/>
                      <a:pt x="1967846" y="38829"/>
                      <a:pt x="1967846" y="52845"/>
                    </a:cubicBezTo>
                    <a:lnTo>
                      <a:pt x="1967846" y="760972"/>
                    </a:lnTo>
                    <a:cubicBezTo>
                      <a:pt x="1967846" y="790157"/>
                      <a:pt x="1944186" y="813816"/>
                      <a:pt x="1915001" y="813816"/>
                    </a:cubicBezTo>
                    <a:lnTo>
                      <a:pt x="52845" y="813816"/>
                    </a:lnTo>
                    <a:cubicBezTo>
                      <a:pt x="23659" y="813816"/>
                      <a:pt x="0" y="790157"/>
                      <a:pt x="0" y="760972"/>
                    </a:cubicBezTo>
                    <a:lnTo>
                      <a:pt x="0" y="52845"/>
                    </a:lnTo>
                    <a:cubicBezTo>
                      <a:pt x="0" y="23659"/>
                      <a:pt x="23659" y="0"/>
                      <a:pt x="52845" y="0"/>
                    </a:cubicBezTo>
                    <a:close/>
                  </a:path>
                </a:pathLst>
              </a:custGeom>
              <a:solidFill>
                <a:srgbClr val="F3BE66"/>
              </a:solidFill>
            </p:spPr>
          </p:sp>
          <p:sp>
            <p:nvSpPr>
              <p:cNvPr name="TextBox 14" id="14"/>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400">
                    <a:solidFill>
                      <a:srgbClr val="000000"/>
                    </a:solidFill>
                    <a:latin typeface="Poppins Bold"/>
                  </a:rPr>
                  <a:t>Teknik yang digunakan untuk memecah sebuah kalimat menjadi kata dan akan digunakan untuk menghitung frekuensi kemunculan pada kalimat baru</a:t>
                </a:r>
              </a:p>
            </p:txBody>
          </p:sp>
        </p:grpSp>
        <p:grpSp>
          <p:nvGrpSpPr>
            <p:cNvPr name="Group 15" id="15"/>
            <p:cNvGrpSpPr/>
            <p:nvPr/>
          </p:nvGrpSpPr>
          <p:grpSpPr>
            <a:xfrm rot="0">
              <a:off x="1978159" y="0"/>
              <a:ext cx="6017054" cy="1157774"/>
              <a:chOff x="0" y="0"/>
              <a:chExt cx="1188554" cy="228696"/>
            </a:xfrm>
          </p:grpSpPr>
          <p:sp>
            <p:nvSpPr>
              <p:cNvPr name="Freeform 16" id="16"/>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17" id="17"/>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Pengertian</a:t>
                </a:r>
              </a:p>
            </p:txBody>
          </p:sp>
        </p:grpSp>
      </p:grpSp>
      <p:sp>
        <p:nvSpPr>
          <p:cNvPr name="Freeform 18" id="18"/>
          <p:cNvSpPr/>
          <p:nvPr/>
        </p:nvSpPr>
        <p:spPr>
          <a:xfrm flipH="false" flipV="false" rot="0">
            <a:off x="5348210" y="3146405"/>
            <a:ext cx="8042115" cy="3548447"/>
          </a:xfrm>
          <a:custGeom>
            <a:avLst/>
            <a:gdLst/>
            <a:ahLst/>
            <a:cxnLst/>
            <a:rect r="r" b="b" t="t" l="l"/>
            <a:pathLst>
              <a:path h="3548447" w="8042115">
                <a:moveTo>
                  <a:pt x="0" y="0"/>
                </a:moveTo>
                <a:lnTo>
                  <a:pt x="8042114" y="0"/>
                </a:lnTo>
                <a:lnTo>
                  <a:pt x="8042114" y="3548447"/>
                </a:lnTo>
                <a:lnTo>
                  <a:pt x="0" y="3548447"/>
                </a:lnTo>
                <a:lnTo>
                  <a:pt x="0" y="0"/>
                </a:lnTo>
                <a:close/>
              </a:path>
            </a:pathLst>
          </a:custGeom>
          <a:blipFill>
            <a:blip r:embed="rId7"/>
            <a:stretch>
              <a:fillRect l="0" t="0" r="0" b="0"/>
            </a:stretch>
          </a:blipFill>
        </p:spPr>
      </p:sp>
      <p:sp>
        <p:nvSpPr>
          <p:cNvPr name="TextBox 19" id="19"/>
          <p:cNvSpPr txBox="true"/>
          <p:nvPr/>
        </p:nvSpPr>
        <p:spPr>
          <a:xfrm rot="0">
            <a:off x="3269718" y="1868815"/>
            <a:ext cx="11748565"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Bag of Words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Text Learning</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502045" y="2353851"/>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4079332" y="2987894"/>
            <a:ext cx="11669548" cy="3684494"/>
            <a:chOff x="0" y="0"/>
            <a:chExt cx="3073461" cy="970402"/>
          </a:xfrm>
        </p:grpSpPr>
        <p:sp>
          <p:nvSpPr>
            <p:cNvPr name="Freeform 9" id="9"/>
            <p:cNvSpPr/>
            <p:nvPr/>
          </p:nvSpPr>
          <p:spPr>
            <a:xfrm flipH="false" flipV="false" rot="0">
              <a:off x="0" y="0"/>
              <a:ext cx="3073461" cy="970402"/>
            </a:xfrm>
            <a:custGeom>
              <a:avLst/>
              <a:gdLst/>
              <a:ahLst/>
              <a:cxnLst/>
              <a:rect r="r" b="b" t="t" l="l"/>
              <a:pathLst>
                <a:path h="970402" w="3073461">
                  <a:moveTo>
                    <a:pt x="33835" y="0"/>
                  </a:moveTo>
                  <a:lnTo>
                    <a:pt x="3039626" y="0"/>
                  </a:lnTo>
                  <a:cubicBezTo>
                    <a:pt x="3048600" y="0"/>
                    <a:pt x="3057206" y="3565"/>
                    <a:pt x="3063551" y="9910"/>
                  </a:cubicBezTo>
                  <a:cubicBezTo>
                    <a:pt x="3069896" y="16255"/>
                    <a:pt x="3073461" y="24861"/>
                    <a:pt x="3073461" y="33835"/>
                  </a:cubicBezTo>
                  <a:lnTo>
                    <a:pt x="3073461" y="936567"/>
                  </a:lnTo>
                  <a:cubicBezTo>
                    <a:pt x="3073461" y="945540"/>
                    <a:pt x="3069896" y="954146"/>
                    <a:pt x="3063551" y="960492"/>
                  </a:cubicBezTo>
                  <a:cubicBezTo>
                    <a:pt x="3057206" y="966837"/>
                    <a:pt x="3048600" y="970402"/>
                    <a:pt x="3039626" y="970402"/>
                  </a:cubicBezTo>
                  <a:lnTo>
                    <a:pt x="33835" y="970402"/>
                  </a:lnTo>
                  <a:cubicBezTo>
                    <a:pt x="24861" y="970402"/>
                    <a:pt x="16255" y="966837"/>
                    <a:pt x="9910" y="960492"/>
                  </a:cubicBezTo>
                  <a:cubicBezTo>
                    <a:pt x="3565" y="954146"/>
                    <a:pt x="0" y="945540"/>
                    <a:pt x="0" y="936567"/>
                  </a:cubicBezTo>
                  <a:lnTo>
                    <a:pt x="0" y="33835"/>
                  </a:lnTo>
                  <a:cubicBezTo>
                    <a:pt x="0" y="24861"/>
                    <a:pt x="3565" y="16255"/>
                    <a:pt x="9910" y="9910"/>
                  </a:cubicBezTo>
                  <a:cubicBezTo>
                    <a:pt x="16255" y="3565"/>
                    <a:pt x="24861" y="0"/>
                    <a:pt x="33835" y="0"/>
                  </a:cubicBezTo>
                  <a:close/>
                </a:path>
              </a:pathLst>
            </a:custGeom>
            <a:solidFill>
              <a:srgbClr val="FFFFFF"/>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5708524" y="7200900"/>
            <a:ext cx="7471665" cy="2356597"/>
            <a:chOff x="0" y="0"/>
            <a:chExt cx="1967846" cy="620668"/>
          </a:xfrm>
        </p:grpSpPr>
        <p:sp>
          <p:nvSpPr>
            <p:cNvPr name="Freeform 12" id="12"/>
            <p:cNvSpPr/>
            <p:nvPr/>
          </p:nvSpPr>
          <p:spPr>
            <a:xfrm flipH="false" flipV="false" rot="0">
              <a:off x="0" y="0"/>
              <a:ext cx="1967846" cy="620668"/>
            </a:xfrm>
            <a:custGeom>
              <a:avLst/>
              <a:gdLst/>
              <a:ahLst/>
              <a:cxnLst/>
              <a:rect r="r" b="b" t="t" l="l"/>
              <a:pathLst>
                <a:path h="620668" w="1967846">
                  <a:moveTo>
                    <a:pt x="52845" y="0"/>
                  </a:moveTo>
                  <a:lnTo>
                    <a:pt x="1915001" y="0"/>
                  </a:lnTo>
                  <a:cubicBezTo>
                    <a:pt x="1929016" y="0"/>
                    <a:pt x="1942458" y="5568"/>
                    <a:pt x="1952368" y="15478"/>
                  </a:cubicBezTo>
                  <a:cubicBezTo>
                    <a:pt x="1962278" y="25388"/>
                    <a:pt x="1967846" y="38829"/>
                    <a:pt x="1967846" y="52845"/>
                  </a:cubicBezTo>
                  <a:lnTo>
                    <a:pt x="1967846" y="567823"/>
                  </a:lnTo>
                  <a:cubicBezTo>
                    <a:pt x="1967846" y="597008"/>
                    <a:pt x="1944186" y="620668"/>
                    <a:pt x="1915001" y="620668"/>
                  </a:cubicBezTo>
                  <a:lnTo>
                    <a:pt x="52845" y="620668"/>
                  </a:lnTo>
                  <a:cubicBezTo>
                    <a:pt x="38829" y="620668"/>
                    <a:pt x="25388" y="615100"/>
                    <a:pt x="15478" y="605190"/>
                  </a:cubicBezTo>
                  <a:cubicBezTo>
                    <a:pt x="5568" y="595279"/>
                    <a:pt x="0" y="581838"/>
                    <a:pt x="0" y="567823"/>
                  </a:cubicBezTo>
                  <a:lnTo>
                    <a:pt x="0" y="52845"/>
                  </a:lnTo>
                  <a:cubicBezTo>
                    <a:pt x="0" y="23659"/>
                    <a:pt x="23659" y="0"/>
                    <a:pt x="52845" y="0"/>
                  </a:cubicBezTo>
                  <a:close/>
                </a:path>
              </a:pathLst>
            </a:custGeom>
            <a:solidFill>
              <a:srgbClr val="F3BE66"/>
            </a:solidFill>
          </p:spPr>
        </p:sp>
        <p:sp>
          <p:nvSpPr>
            <p:cNvPr name="TextBox 13" id="13"/>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400">
                  <a:solidFill>
                    <a:srgbClr val="000000"/>
                  </a:solidFill>
                  <a:latin typeface="Poppins Bold"/>
                </a:rPr>
                <a:t>Kata yang tidak memiliki makna khusus atau tidak memiliki dampak yang signifikan</a:t>
              </a:r>
            </a:p>
          </p:txBody>
        </p:sp>
      </p:grpSp>
      <p:grpSp>
        <p:nvGrpSpPr>
          <p:cNvPr name="Group 14" id="14"/>
          <p:cNvGrpSpPr/>
          <p:nvPr/>
        </p:nvGrpSpPr>
        <p:grpSpPr>
          <a:xfrm rot="0">
            <a:off x="7187961" y="6766735"/>
            <a:ext cx="4512790" cy="868330"/>
            <a:chOff x="0" y="0"/>
            <a:chExt cx="1188554" cy="228696"/>
          </a:xfrm>
        </p:grpSpPr>
        <p:sp>
          <p:nvSpPr>
            <p:cNvPr name="Freeform 15" id="15"/>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16" id="16"/>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Pengertian</a:t>
              </a:r>
            </a:p>
          </p:txBody>
        </p:sp>
      </p:grpSp>
      <p:sp>
        <p:nvSpPr>
          <p:cNvPr name="Freeform 17" id="17"/>
          <p:cNvSpPr/>
          <p:nvPr/>
        </p:nvSpPr>
        <p:spPr>
          <a:xfrm flipH="false" flipV="false" rot="0">
            <a:off x="4603142" y="3176544"/>
            <a:ext cx="10621928" cy="3307194"/>
          </a:xfrm>
          <a:custGeom>
            <a:avLst/>
            <a:gdLst/>
            <a:ahLst/>
            <a:cxnLst/>
            <a:rect r="r" b="b" t="t" l="l"/>
            <a:pathLst>
              <a:path h="3307194" w="10621928">
                <a:moveTo>
                  <a:pt x="0" y="0"/>
                </a:moveTo>
                <a:lnTo>
                  <a:pt x="10621928" y="0"/>
                </a:lnTo>
                <a:lnTo>
                  <a:pt x="10621928" y="3307194"/>
                </a:lnTo>
                <a:lnTo>
                  <a:pt x="0" y="3307194"/>
                </a:lnTo>
                <a:lnTo>
                  <a:pt x="0" y="0"/>
                </a:lnTo>
                <a:close/>
              </a:path>
            </a:pathLst>
          </a:custGeom>
          <a:blipFill>
            <a:blip r:embed="rId7"/>
            <a:stretch>
              <a:fillRect l="0" t="0" r="0" b="0"/>
            </a:stretch>
          </a:blipFill>
        </p:spPr>
      </p:sp>
      <p:sp>
        <p:nvSpPr>
          <p:cNvPr name="TextBox 18" id="18"/>
          <p:cNvSpPr txBox="true"/>
          <p:nvPr/>
        </p:nvSpPr>
        <p:spPr>
          <a:xfrm rot="0">
            <a:off x="3269718" y="1868815"/>
            <a:ext cx="11748565"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Stopwords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Text Learning</a:t>
            </a:r>
          </a:p>
        </p:txBody>
      </p:sp>
      <p:sp>
        <p:nvSpPr>
          <p:cNvPr name="Freeform 6" id="6"/>
          <p:cNvSpPr/>
          <p:nvPr/>
        </p:nvSpPr>
        <p:spPr>
          <a:xfrm flipH="false" flipV="false" rot="0">
            <a:off x="4079332" y="822009"/>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502045" y="2353851"/>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403208" y="4761820"/>
            <a:ext cx="7471665" cy="2790762"/>
            <a:chOff x="0" y="0"/>
            <a:chExt cx="9962219" cy="3721016"/>
          </a:xfrm>
        </p:grpSpPr>
        <p:grpSp>
          <p:nvGrpSpPr>
            <p:cNvPr name="Group 9" id="9"/>
            <p:cNvGrpSpPr/>
            <p:nvPr/>
          </p:nvGrpSpPr>
          <p:grpSpPr>
            <a:xfrm rot="0">
              <a:off x="0" y="578887"/>
              <a:ext cx="9962219" cy="3142129"/>
              <a:chOff x="0" y="0"/>
              <a:chExt cx="1967846" cy="620668"/>
            </a:xfrm>
          </p:grpSpPr>
          <p:sp>
            <p:nvSpPr>
              <p:cNvPr name="Freeform 10" id="10"/>
              <p:cNvSpPr/>
              <p:nvPr/>
            </p:nvSpPr>
            <p:spPr>
              <a:xfrm flipH="false" flipV="false" rot="0">
                <a:off x="0" y="0"/>
                <a:ext cx="1967846" cy="620668"/>
              </a:xfrm>
              <a:custGeom>
                <a:avLst/>
                <a:gdLst/>
                <a:ahLst/>
                <a:cxnLst/>
                <a:rect r="r" b="b" t="t" l="l"/>
                <a:pathLst>
                  <a:path h="620668" w="1967846">
                    <a:moveTo>
                      <a:pt x="52845" y="0"/>
                    </a:moveTo>
                    <a:lnTo>
                      <a:pt x="1915001" y="0"/>
                    </a:lnTo>
                    <a:cubicBezTo>
                      <a:pt x="1929016" y="0"/>
                      <a:pt x="1942458" y="5568"/>
                      <a:pt x="1952368" y="15478"/>
                    </a:cubicBezTo>
                    <a:cubicBezTo>
                      <a:pt x="1962278" y="25388"/>
                      <a:pt x="1967846" y="38829"/>
                      <a:pt x="1967846" y="52845"/>
                    </a:cubicBezTo>
                    <a:lnTo>
                      <a:pt x="1967846" y="567823"/>
                    </a:lnTo>
                    <a:cubicBezTo>
                      <a:pt x="1967846" y="597008"/>
                      <a:pt x="1944186" y="620668"/>
                      <a:pt x="1915001" y="620668"/>
                    </a:cubicBezTo>
                    <a:lnTo>
                      <a:pt x="52845" y="620668"/>
                    </a:lnTo>
                    <a:cubicBezTo>
                      <a:pt x="38829" y="620668"/>
                      <a:pt x="25388" y="615100"/>
                      <a:pt x="15478" y="605190"/>
                    </a:cubicBezTo>
                    <a:cubicBezTo>
                      <a:pt x="5568" y="595279"/>
                      <a:pt x="0" y="581838"/>
                      <a:pt x="0" y="567823"/>
                    </a:cubicBezTo>
                    <a:lnTo>
                      <a:pt x="0" y="52845"/>
                    </a:lnTo>
                    <a:cubicBezTo>
                      <a:pt x="0" y="23659"/>
                      <a:pt x="23659" y="0"/>
                      <a:pt x="52845" y="0"/>
                    </a:cubicBezTo>
                    <a:close/>
                  </a:path>
                </a:pathLst>
              </a:custGeom>
              <a:solidFill>
                <a:srgbClr val="F3BE66"/>
              </a:solidFill>
            </p:spPr>
          </p:sp>
          <p:sp>
            <p:nvSpPr>
              <p:cNvPr name="TextBox 11" id="11"/>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400">
                    <a:solidFill>
                      <a:srgbClr val="000000"/>
                    </a:solidFill>
                    <a:latin typeface="Poppins Bold"/>
                  </a:rPr>
                  <a:t>Mengubah kata menjadi bentuk dasar dari kata tersebut</a:t>
                </a:r>
              </a:p>
            </p:txBody>
          </p:sp>
        </p:grpSp>
        <p:grpSp>
          <p:nvGrpSpPr>
            <p:cNvPr name="Group 12" id="12"/>
            <p:cNvGrpSpPr/>
            <p:nvPr/>
          </p:nvGrpSpPr>
          <p:grpSpPr>
            <a:xfrm rot="0">
              <a:off x="1972583" y="0"/>
              <a:ext cx="6017054" cy="1157774"/>
              <a:chOff x="0" y="0"/>
              <a:chExt cx="1188554" cy="228696"/>
            </a:xfrm>
          </p:grpSpPr>
          <p:sp>
            <p:nvSpPr>
              <p:cNvPr name="Freeform 13" id="13"/>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14" id="14"/>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Pengertian</a:t>
                </a:r>
              </a:p>
            </p:txBody>
          </p:sp>
        </p:grpSp>
      </p:grpSp>
      <p:grpSp>
        <p:nvGrpSpPr>
          <p:cNvPr name="Group 15" id="15"/>
          <p:cNvGrpSpPr/>
          <p:nvPr/>
        </p:nvGrpSpPr>
        <p:grpSpPr>
          <a:xfrm rot="0">
            <a:off x="413128" y="3355540"/>
            <a:ext cx="9389460" cy="6268476"/>
            <a:chOff x="0" y="0"/>
            <a:chExt cx="12519279" cy="8357968"/>
          </a:xfrm>
        </p:grpSpPr>
        <p:grpSp>
          <p:nvGrpSpPr>
            <p:cNvPr name="Group 16" id="16"/>
            <p:cNvGrpSpPr/>
            <p:nvPr/>
          </p:nvGrpSpPr>
          <p:grpSpPr>
            <a:xfrm rot="0">
              <a:off x="0" y="0"/>
              <a:ext cx="12519279" cy="8357968"/>
              <a:chOff x="0" y="0"/>
              <a:chExt cx="2472944" cy="1650957"/>
            </a:xfrm>
          </p:grpSpPr>
          <p:sp>
            <p:nvSpPr>
              <p:cNvPr name="Freeform 17" id="17"/>
              <p:cNvSpPr/>
              <p:nvPr/>
            </p:nvSpPr>
            <p:spPr>
              <a:xfrm flipH="false" flipV="false" rot="0">
                <a:off x="0" y="0"/>
                <a:ext cx="2472944" cy="1650957"/>
              </a:xfrm>
              <a:custGeom>
                <a:avLst/>
                <a:gdLst/>
                <a:ahLst/>
                <a:cxnLst/>
                <a:rect r="r" b="b" t="t" l="l"/>
                <a:pathLst>
                  <a:path h="1650957" w="2472944">
                    <a:moveTo>
                      <a:pt x="42051" y="0"/>
                    </a:moveTo>
                    <a:lnTo>
                      <a:pt x="2430893" y="0"/>
                    </a:lnTo>
                    <a:cubicBezTo>
                      <a:pt x="2454117" y="0"/>
                      <a:pt x="2472944" y="18827"/>
                      <a:pt x="2472944" y="42051"/>
                    </a:cubicBezTo>
                    <a:lnTo>
                      <a:pt x="2472944" y="1608906"/>
                    </a:lnTo>
                    <a:cubicBezTo>
                      <a:pt x="2472944" y="1632130"/>
                      <a:pt x="2454117" y="1650957"/>
                      <a:pt x="2430893" y="1650957"/>
                    </a:cubicBezTo>
                    <a:lnTo>
                      <a:pt x="42051" y="1650957"/>
                    </a:lnTo>
                    <a:cubicBezTo>
                      <a:pt x="18827" y="1650957"/>
                      <a:pt x="0" y="1632130"/>
                      <a:pt x="0" y="1608906"/>
                    </a:cubicBezTo>
                    <a:lnTo>
                      <a:pt x="0" y="42051"/>
                    </a:lnTo>
                    <a:cubicBezTo>
                      <a:pt x="0" y="18827"/>
                      <a:pt x="18827" y="0"/>
                      <a:pt x="42051" y="0"/>
                    </a:cubicBezTo>
                    <a:close/>
                  </a:path>
                </a:pathLst>
              </a:custGeom>
              <a:solidFill>
                <a:srgbClr val="FFFFFF"/>
              </a:solidFill>
            </p:spPr>
          </p:sp>
          <p:sp>
            <p:nvSpPr>
              <p:cNvPr name="TextBox 18" id="18"/>
              <p:cNvSpPr txBox="true"/>
              <p:nvPr/>
            </p:nvSpPr>
            <p:spPr>
              <a:xfrm>
                <a:off x="0" y="-95250"/>
                <a:ext cx="812800" cy="908050"/>
              </a:xfrm>
              <a:prstGeom prst="rect">
                <a:avLst/>
              </a:prstGeom>
            </p:spPr>
            <p:txBody>
              <a:bodyPr anchor="ctr" rtlCol="false" tIns="50800" lIns="50800" bIns="50800" rIns="50800"/>
              <a:lstStyle/>
              <a:p>
                <a:pPr algn="ctr">
                  <a:lnSpc>
                    <a:spcPts val="3359"/>
                  </a:lnSpc>
                </a:pPr>
              </a:p>
            </p:txBody>
          </p:sp>
        </p:grpSp>
        <p:sp>
          <p:nvSpPr>
            <p:cNvPr name="Freeform 19" id="19"/>
            <p:cNvSpPr/>
            <p:nvPr/>
          </p:nvSpPr>
          <p:spPr>
            <a:xfrm flipH="false" flipV="false" rot="0">
              <a:off x="431460" y="575277"/>
              <a:ext cx="11656359" cy="6993815"/>
            </a:xfrm>
            <a:custGeom>
              <a:avLst/>
              <a:gdLst/>
              <a:ahLst/>
              <a:cxnLst/>
              <a:rect r="r" b="b" t="t" l="l"/>
              <a:pathLst>
                <a:path h="6993815" w="11656359">
                  <a:moveTo>
                    <a:pt x="0" y="0"/>
                  </a:moveTo>
                  <a:lnTo>
                    <a:pt x="11656359" y="0"/>
                  </a:lnTo>
                  <a:lnTo>
                    <a:pt x="11656359" y="6993815"/>
                  </a:lnTo>
                  <a:lnTo>
                    <a:pt x="0" y="6993815"/>
                  </a:lnTo>
                  <a:lnTo>
                    <a:pt x="0" y="0"/>
                  </a:lnTo>
                  <a:close/>
                </a:path>
              </a:pathLst>
            </a:custGeom>
            <a:blipFill>
              <a:blip r:embed="rId7"/>
              <a:stretch>
                <a:fillRect l="0" t="0" r="0" b="0"/>
              </a:stretch>
            </a:blipFill>
          </p:spPr>
        </p:sp>
      </p:grpSp>
      <p:sp>
        <p:nvSpPr>
          <p:cNvPr name="TextBox 20" id="20"/>
          <p:cNvSpPr txBox="true"/>
          <p:nvPr/>
        </p:nvSpPr>
        <p:spPr>
          <a:xfrm rot="0">
            <a:off x="3269718" y="1868815"/>
            <a:ext cx="11748565" cy="1028592"/>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Stemming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2095283"/>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Principle Componen Analysis (PCA)</a:t>
            </a:r>
          </a:p>
        </p:txBody>
      </p:sp>
      <p:sp>
        <p:nvSpPr>
          <p:cNvPr name="Freeform 6" id="6"/>
          <p:cNvSpPr/>
          <p:nvPr/>
        </p:nvSpPr>
        <p:spPr>
          <a:xfrm flipH="false" flipV="false" rot="0">
            <a:off x="3031713" y="57171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622244" y="22356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2162582" y="4043002"/>
            <a:ext cx="13962837" cy="5215298"/>
            <a:chOff x="0" y="0"/>
            <a:chExt cx="18617116" cy="6953731"/>
          </a:xfrm>
        </p:grpSpPr>
        <p:grpSp>
          <p:nvGrpSpPr>
            <p:cNvPr name="Group 9" id="9"/>
            <p:cNvGrpSpPr/>
            <p:nvPr/>
          </p:nvGrpSpPr>
          <p:grpSpPr>
            <a:xfrm rot="0">
              <a:off x="0" y="1081807"/>
              <a:ext cx="18617116" cy="5871923"/>
              <a:chOff x="0" y="0"/>
              <a:chExt cx="1967846" cy="620668"/>
            </a:xfrm>
          </p:grpSpPr>
          <p:sp>
            <p:nvSpPr>
              <p:cNvPr name="Freeform 10" id="10"/>
              <p:cNvSpPr/>
              <p:nvPr/>
            </p:nvSpPr>
            <p:spPr>
              <a:xfrm flipH="false" flipV="false" rot="0">
                <a:off x="0" y="0"/>
                <a:ext cx="1967846" cy="620668"/>
              </a:xfrm>
              <a:custGeom>
                <a:avLst/>
                <a:gdLst/>
                <a:ahLst/>
                <a:cxnLst/>
                <a:rect r="r" b="b" t="t" l="l"/>
                <a:pathLst>
                  <a:path h="620668" w="1967846">
                    <a:moveTo>
                      <a:pt x="52845" y="0"/>
                    </a:moveTo>
                    <a:lnTo>
                      <a:pt x="1915001" y="0"/>
                    </a:lnTo>
                    <a:cubicBezTo>
                      <a:pt x="1929016" y="0"/>
                      <a:pt x="1942458" y="5568"/>
                      <a:pt x="1952368" y="15478"/>
                    </a:cubicBezTo>
                    <a:cubicBezTo>
                      <a:pt x="1962278" y="25388"/>
                      <a:pt x="1967846" y="38829"/>
                      <a:pt x="1967846" y="52845"/>
                    </a:cubicBezTo>
                    <a:lnTo>
                      <a:pt x="1967846" y="567823"/>
                    </a:lnTo>
                    <a:cubicBezTo>
                      <a:pt x="1967846" y="597008"/>
                      <a:pt x="1944186" y="620668"/>
                      <a:pt x="1915001" y="620668"/>
                    </a:cubicBezTo>
                    <a:lnTo>
                      <a:pt x="52845" y="620668"/>
                    </a:lnTo>
                    <a:cubicBezTo>
                      <a:pt x="38829" y="620668"/>
                      <a:pt x="25388" y="615100"/>
                      <a:pt x="15478" y="605190"/>
                    </a:cubicBezTo>
                    <a:cubicBezTo>
                      <a:pt x="5568" y="595279"/>
                      <a:pt x="0" y="581838"/>
                      <a:pt x="0" y="567823"/>
                    </a:cubicBezTo>
                    <a:lnTo>
                      <a:pt x="0" y="52845"/>
                    </a:lnTo>
                    <a:cubicBezTo>
                      <a:pt x="0" y="23659"/>
                      <a:pt x="23659" y="0"/>
                      <a:pt x="52845" y="0"/>
                    </a:cubicBezTo>
                    <a:close/>
                  </a:path>
                </a:pathLst>
              </a:custGeom>
              <a:solidFill>
                <a:srgbClr val="F3BE66"/>
              </a:solidFill>
            </p:spPr>
          </p:sp>
          <p:sp>
            <p:nvSpPr>
              <p:cNvPr name="TextBox 11" id="11"/>
              <p:cNvSpPr txBox="true"/>
              <p:nvPr/>
            </p:nvSpPr>
            <p:spPr>
              <a:xfrm>
                <a:off x="0" y="-66675"/>
                <a:ext cx="812800" cy="879475"/>
              </a:xfrm>
              <a:prstGeom prst="rect">
                <a:avLst/>
              </a:prstGeom>
            </p:spPr>
            <p:txBody>
              <a:bodyPr anchor="ctr" rtlCol="false" tIns="50800" lIns="50800" bIns="50800" rIns="50800"/>
              <a:lstStyle/>
              <a:p>
                <a:pPr algn="ctr">
                  <a:lnSpc>
                    <a:spcPts val="3360"/>
                  </a:lnSpc>
                </a:pPr>
                <a:r>
                  <a:rPr lang="en-US" sz="2400">
                    <a:solidFill>
                      <a:srgbClr val="000000"/>
                    </a:solidFill>
                    <a:latin typeface="Poppins Bold"/>
                  </a:rPr>
                  <a:t>Teknik dalam analisis data yang digunakan untuk mereduksi dimensi data dengan tujuan mengidentifikasi pola yang signifikan dalam data.  Dengan mereduksi dimensi data, PCA dapat membantu dalam visualisasi data, mengurangi noise, dan memudahkan analisis data yang lebih efisien.</a:t>
                </a:r>
              </a:p>
            </p:txBody>
          </p:sp>
        </p:grpSp>
        <p:grpSp>
          <p:nvGrpSpPr>
            <p:cNvPr name="Group 12" id="12"/>
            <p:cNvGrpSpPr/>
            <p:nvPr/>
          </p:nvGrpSpPr>
          <p:grpSpPr>
            <a:xfrm rot="0">
              <a:off x="3686308" y="0"/>
              <a:ext cx="11244501" cy="2163615"/>
              <a:chOff x="0" y="0"/>
              <a:chExt cx="1188554" cy="228696"/>
            </a:xfrm>
          </p:grpSpPr>
          <p:sp>
            <p:nvSpPr>
              <p:cNvPr name="Freeform 13" id="13"/>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14" id="14"/>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Pengertian</a:t>
                </a:r>
              </a:p>
            </p:txBody>
          </p:sp>
        </p:gr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348735" y="774438"/>
            <a:ext cx="1159053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Evaluation Metrics</a:t>
            </a:r>
          </a:p>
        </p:txBody>
      </p:sp>
      <p:sp>
        <p:nvSpPr>
          <p:cNvPr name="Freeform 6" id="6"/>
          <p:cNvSpPr/>
          <p:nvPr/>
        </p:nvSpPr>
        <p:spPr>
          <a:xfrm flipH="false" flipV="false" rot="0">
            <a:off x="3031713" y="57171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622244" y="2235678"/>
            <a:ext cx="634043" cy="634043"/>
          </a:xfrm>
          <a:custGeom>
            <a:avLst/>
            <a:gdLst/>
            <a:ahLst/>
            <a:cxnLst/>
            <a:rect r="r" b="b" t="t" l="l"/>
            <a:pathLst>
              <a:path h="634043" w="634043">
                <a:moveTo>
                  <a:pt x="0" y="0"/>
                </a:moveTo>
                <a:lnTo>
                  <a:pt x="634043" y="0"/>
                </a:lnTo>
                <a:lnTo>
                  <a:pt x="634043" y="634044"/>
                </a:lnTo>
                <a:lnTo>
                  <a:pt x="0" y="6340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9806959" y="4187431"/>
            <a:ext cx="8067913" cy="3013469"/>
            <a:chOff x="0" y="0"/>
            <a:chExt cx="10757218" cy="4017958"/>
          </a:xfrm>
        </p:grpSpPr>
        <p:grpSp>
          <p:nvGrpSpPr>
            <p:cNvPr name="Group 9" id="9"/>
            <p:cNvGrpSpPr/>
            <p:nvPr/>
          </p:nvGrpSpPr>
          <p:grpSpPr>
            <a:xfrm rot="0">
              <a:off x="0" y="625083"/>
              <a:ext cx="10757218" cy="3392876"/>
              <a:chOff x="0" y="0"/>
              <a:chExt cx="1967846" cy="620668"/>
            </a:xfrm>
          </p:grpSpPr>
          <p:sp>
            <p:nvSpPr>
              <p:cNvPr name="Freeform 10" id="10"/>
              <p:cNvSpPr/>
              <p:nvPr/>
            </p:nvSpPr>
            <p:spPr>
              <a:xfrm flipH="false" flipV="false" rot="0">
                <a:off x="0" y="0"/>
                <a:ext cx="1967846" cy="620668"/>
              </a:xfrm>
              <a:custGeom>
                <a:avLst/>
                <a:gdLst/>
                <a:ahLst/>
                <a:cxnLst/>
                <a:rect r="r" b="b" t="t" l="l"/>
                <a:pathLst>
                  <a:path h="620668" w="1967846">
                    <a:moveTo>
                      <a:pt x="52845" y="0"/>
                    </a:moveTo>
                    <a:lnTo>
                      <a:pt x="1915001" y="0"/>
                    </a:lnTo>
                    <a:cubicBezTo>
                      <a:pt x="1929016" y="0"/>
                      <a:pt x="1942458" y="5568"/>
                      <a:pt x="1952368" y="15478"/>
                    </a:cubicBezTo>
                    <a:cubicBezTo>
                      <a:pt x="1962278" y="25388"/>
                      <a:pt x="1967846" y="38829"/>
                      <a:pt x="1967846" y="52845"/>
                    </a:cubicBezTo>
                    <a:lnTo>
                      <a:pt x="1967846" y="567823"/>
                    </a:lnTo>
                    <a:cubicBezTo>
                      <a:pt x="1967846" y="597008"/>
                      <a:pt x="1944186" y="620668"/>
                      <a:pt x="1915001" y="620668"/>
                    </a:cubicBezTo>
                    <a:lnTo>
                      <a:pt x="52845" y="620668"/>
                    </a:lnTo>
                    <a:cubicBezTo>
                      <a:pt x="38829" y="620668"/>
                      <a:pt x="25388" y="615100"/>
                      <a:pt x="15478" y="605190"/>
                    </a:cubicBezTo>
                    <a:cubicBezTo>
                      <a:pt x="5568" y="595279"/>
                      <a:pt x="0" y="581838"/>
                      <a:pt x="0" y="567823"/>
                    </a:cubicBezTo>
                    <a:lnTo>
                      <a:pt x="0" y="52845"/>
                    </a:lnTo>
                    <a:cubicBezTo>
                      <a:pt x="0" y="23659"/>
                      <a:pt x="23659" y="0"/>
                      <a:pt x="52845" y="0"/>
                    </a:cubicBezTo>
                    <a:close/>
                  </a:path>
                </a:pathLst>
              </a:custGeom>
              <a:solidFill>
                <a:srgbClr val="F3BE66"/>
              </a:solidFill>
            </p:spPr>
          </p:sp>
          <p:sp>
            <p:nvSpPr>
              <p:cNvPr name="TextBox 11" id="11"/>
              <p:cNvSpPr txBox="true"/>
              <p:nvPr/>
            </p:nvSpPr>
            <p:spPr>
              <a:xfrm>
                <a:off x="0" y="-66675"/>
                <a:ext cx="812800" cy="879475"/>
              </a:xfrm>
              <a:prstGeom prst="rect">
                <a:avLst/>
              </a:prstGeom>
            </p:spPr>
            <p:txBody>
              <a:bodyPr anchor="ctr" rtlCol="false" tIns="50800" lIns="50800" bIns="50800" rIns="50800"/>
              <a:lstStyle/>
              <a:p>
                <a:pPr algn="ctr">
                  <a:lnSpc>
                    <a:spcPts val="3359"/>
                  </a:lnSpc>
                </a:pPr>
                <a:r>
                  <a:rPr lang="en-US" sz="2399">
                    <a:solidFill>
                      <a:srgbClr val="000000"/>
                    </a:solidFill>
                    <a:latin typeface="Poppins Bold"/>
                  </a:rPr>
                  <a:t>Tabel atau matriks yang digunakan dalam analisis klasifikasi dan pengujian model untuk mengukur kinerja model dalam memprediksi kelas-kelas target.</a:t>
                </a:r>
              </a:p>
            </p:txBody>
          </p:sp>
        </p:grpSp>
        <p:grpSp>
          <p:nvGrpSpPr>
            <p:cNvPr name="Group 12" id="12"/>
            <p:cNvGrpSpPr/>
            <p:nvPr/>
          </p:nvGrpSpPr>
          <p:grpSpPr>
            <a:xfrm rot="0">
              <a:off x="2129998" y="0"/>
              <a:ext cx="6497223" cy="1250165"/>
              <a:chOff x="0" y="0"/>
              <a:chExt cx="1188554" cy="228696"/>
            </a:xfrm>
          </p:grpSpPr>
          <p:sp>
            <p:nvSpPr>
              <p:cNvPr name="Freeform 13" id="13"/>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14" id="14"/>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Pengertian</a:t>
                </a:r>
              </a:p>
            </p:txBody>
          </p:sp>
        </p:grpSp>
      </p:grpSp>
      <p:sp>
        <p:nvSpPr>
          <p:cNvPr name="Freeform 15" id="15"/>
          <p:cNvSpPr/>
          <p:nvPr/>
        </p:nvSpPr>
        <p:spPr>
          <a:xfrm flipH="false" flipV="false" rot="0">
            <a:off x="792310" y="2552700"/>
            <a:ext cx="8789382" cy="6643537"/>
          </a:xfrm>
          <a:custGeom>
            <a:avLst/>
            <a:gdLst/>
            <a:ahLst/>
            <a:cxnLst/>
            <a:rect r="r" b="b" t="t" l="l"/>
            <a:pathLst>
              <a:path h="6643537" w="8789382">
                <a:moveTo>
                  <a:pt x="0" y="0"/>
                </a:moveTo>
                <a:lnTo>
                  <a:pt x="8789382" y="0"/>
                </a:lnTo>
                <a:lnTo>
                  <a:pt x="8789382" y="6643537"/>
                </a:lnTo>
                <a:lnTo>
                  <a:pt x="0" y="6643537"/>
                </a:lnTo>
                <a:lnTo>
                  <a:pt x="0" y="0"/>
                </a:lnTo>
                <a:close/>
              </a:path>
            </a:pathLst>
          </a:custGeom>
          <a:blipFill>
            <a:blip r:embed="rId7"/>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963147" y="304398"/>
            <a:ext cx="8361705"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Matriks Evaluasi</a:t>
            </a:r>
          </a:p>
        </p:txBody>
      </p:sp>
      <p:sp>
        <p:nvSpPr>
          <p:cNvPr name="Freeform 6" id="6"/>
          <p:cNvSpPr/>
          <p:nvPr/>
        </p:nvSpPr>
        <p:spPr>
          <a:xfrm flipH="false" flipV="false" rot="0">
            <a:off x="4447511" y="241801"/>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007831" y="10287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227315" y="1925555"/>
            <a:ext cx="7471665" cy="2790762"/>
            <a:chOff x="0" y="0"/>
            <a:chExt cx="9962219" cy="3721016"/>
          </a:xfrm>
        </p:grpSpPr>
        <p:grpSp>
          <p:nvGrpSpPr>
            <p:cNvPr name="Group 9" id="9"/>
            <p:cNvGrpSpPr/>
            <p:nvPr/>
          </p:nvGrpSpPr>
          <p:grpSpPr>
            <a:xfrm rot="0">
              <a:off x="0" y="578887"/>
              <a:ext cx="9962219" cy="3142129"/>
              <a:chOff x="0" y="0"/>
              <a:chExt cx="1967846" cy="620668"/>
            </a:xfrm>
          </p:grpSpPr>
          <p:sp>
            <p:nvSpPr>
              <p:cNvPr name="Freeform 10" id="10"/>
              <p:cNvSpPr/>
              <p:nvPr/>
            </p:nvSpPr>
            <p:spPr>
              <a:xfrm flipH="false" flipV="false" rot="0">
                <a:off x="0" y="0"/>
                <a:ext cx="1967846" cy="620668"/>
              </a:xfrm>
              <a:custGeom>
                <a:avLst/>
                <a:gdLst/>
                <a:ahLst/>
                <a:cxnLst/>
                <a:rect r="r" b="b" t="t" l="l"/>
                <a:pathLst>
                  <a:path h="620668" w="1967846">
                    <a:moveTo>
                      <a:pt x="52845" y="0"/>
                    </a:moveTo>
                    <a:lnTo>
                      <a:pt x="1915001" y="0"/>
                    </a:lnTo>
                    <a:cubicBezTo>
                      <a:pt x="1929016" y="0"/>
                      <a:pt x="1942458" y="5568"/>
                      <a:pt x="1952368" y="15478"/>
                    </a:cubicBezTo>
                    <a:cubicBezTo>
                      <a:pt x="1962278" y="25388"/>
                      <a:pt x="1967846" y="38829"/>
                      <a:pt x="1967846" y="52845"/>
                    </a:cubicBezTo>
                    <a:lnTo>
                      <a:pt x="1967846" y="567823"/>
                    </a:lnTo>
                    <a:cubicBezTo>
                      <a:pt x="1967846" y="597008"/>
                      <a:pt x="1944186" y="620668"/>
                      <a:pt x="1915001" y="620668"/>
                    </a:cubicBezTo>
                    <a:lnTo>
                      <a:pt x="52845" y="620668"/>
                    </a:lnTo>
                    <a:cubicBezTo>
                      <a:pt x="38829" y="620668"/>
                      <a:pt x="25388" y="615100"/>
                      <a:pt x="15478" y="605190"/>
                    </a:cubicBezTo>
                    <a:cubicBezTo>
                      <a:pt x="5568" y="595279"/>
                      <a:pt x="0" y="581838"/>
                      <a:pt x="0" y="567823"/>
                    </a:cubicBezTo>
                    <a:lnTo>
                      <a:pt x="0" y="52845"/>
                    </a:lnTo>
                    <a:cubicBezTo>
                      <a:pt x="0" y="23659"/>
                      <a:pt x="23659" y="0"/>
                      <a:pt x="52845" y="0"/>
                    </a:cubicBezTo>
                    <a:close/>
                  </a:path>
                </a:pathLst>
              </a:custGeom>
              <a:solidFill>
                <a:srgbClr val="F3BE66"/>
              </a:solidFill>
            </p:spPr>
          </p:sp>
          <p:sp>
            <p:nvSpPr>
              <p:cNvPr name="TextBox 11" id="11"/>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972583" y="0"/>
              <a:ext cx="6017054" cy="1157774"/>
              <a:chOff x="0" y="0"/>
              <a:chExt cx="1188554" cy="228696"/>
            </a:xfrm>
          </p:grpSpPr>
          <p:sp>
            <p:nvSpPr>
              <p:cNvPr name="Freeform 13" id="13"/>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14" id="14"/>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Akurasi</a:t>
                </a:r>
              </a:p>
            </p:txBody>
          </p:sp>
        </p:grpSp>
        <p:sp>
          <p:nvSpPr>
            <p:cNvPr name="Freeform 15" id="15"/>
            <p:cNvSpPr/>
            <p:nvPr/>
          </p:nvSpPr>
          <p:spPr>
            <a:xfrm flipH="false" flipV="false" rot="0">
              <a:off x="933477" y="1429374"/>
              <a:ext cx="8095266" cy="1751521"/>
            </a:xfrm>
            <a:custGeom>
              <a:avLst/>
              <a:gdLst/>
              <a:ahLst/>
              <a:cxnLst/>
              <a:rect r="r" b="b" t="t" l="l"/>
              <a:pathLst>
                <a:path h="1751521" w="8095266">
                  <a:moveTo>
                    <a:pt x="0" y="0"/>
                  </a:moveTo>
                  <a:lnTo>
                    <a:pt x="8095266" y="0"/>
                  </a:lnTo>
                  <a:lnTo>
                    <a:pt x="8095266" y="1751521"/>
                  </a:lnTo>
                  <a:lnTo>
                    <a:pt x="0" y="17515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6" id="16"/>
          <p:cNvGrpSpPr/>
          <p:nvPr/>
        </p:nvGrpSpPr>
        <p:grpSpPr>
          <a:xfrm rot="0">
            <a:off x="9787635" y="2359720"/>
            <a:ext cx="7471665" cy="2356597"/>
            <a:chOff x="0" y="0"/>
            <a:chExt cx="1967846" cy="620668"/>
          </a:xfrm>
        </p:grpSpPr>
        <p:sp>
          <p:nvSpPr>
            <p:cNvPr name="Freeform 17" id="17"/>
            <p:cNvSpPr/>
            <p:nvPr/>
          </p:nvSpPr>
          <p:spPr>
            <a:xfrm flipH="false" flipV="false" rot="0">
              <a:off x="0" y="0"/>
              <a:ext cx="1967846" cy="620668"/>
            </a:xfrm>
            <a:custGeom>
              <a:avLst/>
              <a:gdLst/>
              <a:ahLst/>
              <a:cxnLst/>
              <a:rect r="r" b="b" t="t" l="l"/>
              <a:pathLst>
                <a:path h="620668" w="1967846">
                  <a:moveTo>
                    <a:pt x="52845" y="0"/>
                  </a:moveTo>
                  <a:lnTo>
                    <a:pt x="1915001" y="0"/>
                  </a:lnTo>
                  <a:cubicBezTo>
                    <a:pt x="1929016" y="0"/>
                    <a:pt x="1942458" y="5568"/>
                    <a:pt x="1952368" y="15478"/>
                  </a:cubicBezTo>
                  <a:cubicBezTo>
                    <a:pt x="1962278" y="25388"/>
                    <a:pt x="1967846" y="38829"/>
                    <a:pt x="1967846" y="52845"/>
                  </a:cubicBezTo>
                  <a:lnTo>
                    <a:pt x="1967846" y="567823"/>
                  </a:lnTo>
                  <a:cubicBezTo>
                    <a:pt x="1967846" y="597008"/>
                    <a:pt x="1944186" y="620668"/>
                    <a:pt x="1915001" y="620668"/>
                  </a:cubicBezTo>
                  <a:lnTo>
                    <a:pt x="52845" y="620668"/>
                  </a:lnTo>
                  <a:cubicBezTo>
                    <a:pt x="38829" y="620668"/>
                    <a:pt x="25388" y="615100"/>
                    <a:pt x="15478" y="605190"/>
                  </a:cubicBezTo>
                  <a:cubicBezTo>
                    <a:pt x="5568" y="595279"/>
                    <a:pt x="0" y="581838"/>
                    <a:pt x="0" y="567823"/>
                  </a:cubicBezTo>
                  <a:lnTo>
                    <a:pt x="0" y="52845"/>
                  </a:lnTo>
                  <a:cubicBezTo>
                    <a:pt x="0" y="23659"/>
                    <a:pt x="23659" y="0"/>
                    <a:pt x="52845" y="0"/>
                  </a:cubicBezTo>
                  <a:close/>
                </a:path>
              </a:pathLst>
            </a:custGeom>
            <a:solidFill>
              <a:srgbClr val="F3BE66"/>
            </a:solidFill>
          </p:spPr>
        </p:sp>
        <p:sp>
          <p:nvSpPr>
            <p:cNvPr name="TextBox 18" id="18"/>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11267073" y="1925555"/>
            <a:ext cx="4512790" cy="868330"/>
            <a:chOff x="0" y="0"/>
            <a:chExt cx="1188554" cy="228696"/>
          </a:xfrm>
        </p:grpSpPr>
        <p:sp>
          <p:nvSpPr>
            <p:cNvPr name="Freeform 20" id="20"/>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21" id="21"/>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Presisi</a:t>
              </a:r>
            </a:p>
          </p:txBody>
        </p:sp>
      </p:grpSp>
      <p:grpSp>
        <p:nvGrpSpPr>
          <p:cNvPr name="Group 22" id="22"/>
          <p:cNvGrpSpPr/>
          <p:nvPr/>
        </p:nvGrpSpPr>
        <p:grpSpPr>
          <a:xfrm rot="0">
            <a:off x="1345722" y="6239684"/>
            <a:ext cx="7471665" cy="2356597"/>
            <a:chOff x="0" y="0"/>
            <a:chExt cx="1967846" cy="620668"/>
          </a:xfrm>
        </p:grpSpPr>
        <p:sp>
          <p:nvSpPr>
            <p:cNvPr name="Freeform 23" id="23"/>
            <p:cNvSpPr/>
            <p:nvPr/>
          </p:nvSpPr>
          <p:spPr>
            <a:xfrm flipH="false" flipV="false" rot="0">
              <a:off x="0" y="0"/>
              <a:ext cx="1967846" cy="620668"/>
            </a:xfrm>
            <a:custGeom>
              <a:avLst/>
              <a:gdLst/>
              <a:ahLst/>
              <a:cxnLst/>
              <a:rect r="r" b="b" t="t" l="l"/>
              <a:pathLst>
                <a:path h="620668" w="1967846">
                  <a:moveTo>
                    <a:pt x="52845" y="0"/>
                  </a:moveTo>
                  <a:lnTo>
                    <a:pt x="1915001" y="0"/>
                  </a:lnTo>
                  <a:cubicBezTo>
                    <a:pt x="1929016" y="0"/>
                    <a:pt x="1942458" y="5568"/>
                    <a:pt x="1952368" y="15478"/>
                  </a:cubicBezTo>
                  <a:cubicBezTo>
                    <a:pt x="1962278" y="25388"/>
                    <a:pt x="1967846" y="38829"/>
                    <a:pt x="1967846" y="52845"/>
                  </a:cubicBezTo>
                  <a:lnTo>
                    <a:pt x="1967846" y="567823"/>
                  </a:lnTo>
                  <a:cubicBezTo>
                    <a:pt x="1967846" y="597008"/>
                    <a:pt x="1944186" y="620668"/>
                    <a:pt x="1915001" y="620668"/>
                  </a:cubicBezTo>
                  <a:lnTo>
                    <a:pt x="52845" y="620668"/>
                  </a:lnTo>
                  <a:cubicBezTo>
                    <a:pt x="38829" y="620668"/>
                    <a:pt x="25388" y="615100"/>
                    <a:pt x="15478" y="605190"/>
                  </a:cubicBezTo>
                  <a:cubicBezTo>
                    <a:pt x="5568" y="595279"/>
                    <a:pt x="0" y="581838"/>
                    <a:pt x="0" y="567823"/>
                  </a:cubicBezTo>
                  <a:lnTo>
                    <a:pt x="0" y="52845"/>
                  </a:lnTo>
                  <a:cubicBezTo>
                    <a:pt x="0" y="23659"/>
                    <a:pt x="23659" y="0"/>
                    <a:pt x="52845" y="0"/>
                  </a:cubicBezTo>
                  <a:close/>
                </a:path>
              </a:pathLst>
            </a:custGeom>
            <a:solidFill>
              <a:srgbClr val="F3BE66"/>
            </a:solidFill>
          </p:spPr>
        </p:sp>
        <p:sp>
          <p:nvSpPr>
            <p:cNvPr name="TextBox 24" id="24"/>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2825159" y="5805519"/>
            <a:ext cx="4512790" cy="868330"/>
            <a:chOff x="0" y="0"/>
            <a:chExt cx="1188554" cy="228696"/>
          </a:xfrm>
        </p:grpSpPr>
        <p:sp>
          <p:nvSpPr>
            <p:cNvPr name="Freeform 26" id="26"/>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27" id="27"/>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Recall</a:t>
              </a:r>
            </a:p>
          </p:txBody>
        </p:sp>
      </p:grpSp>
      <p:grpSp>
        <p:nvGrpSpPr>
          <p:cNvPr name="Group 28" id="28"/>
          <p:cNvGrpSpPr/>
          <p:nvPr/>
        </p:nvGrpSpPr>
        <p:grpSpPr>
          <a:xfrm rot="0">
            <a:off x="9906042" y="6239684"/>
            <a:ext cx="7471665" cy="2356597"/>
            <a:chOff x="0" y="0"/>
            <a:chExt cx="1967846" cy="620668"/>
          </a:xfrm>
        </p:grpSpPr>
        <p:sp>
          <p:nvSpPr>
            <p:cNvPr name="Freeform 29" id="29"/>
            <p:cNvSpPr/>
            <p:nvPr/>
          </p:nvSpPr>
          <p:spPr>
            <a:xfrm flipH="false" flipV="false" rot="0">
              <a:off x="0" y="0"/>
              <a:ext cx="1967846" cy="620668"/>
            </a:xfrm>
            <a:custGeom>
              <a:avLst/>
              <a:gdLst/>
              <a:ahLst/>
              <a:cxnLst/>
              <a:rect r="r" b="b" t="t" l="l"/>
              <a:pathLst>
                <a:path h="620668" w="1967846">
                  <a:moveTo>
                    <a:pt x="52845" y="0"/>
                  </a:moveTo>
                  <a:lnTo>
                    <a:pt x="1915001" y="0"/>
                  </a:lnTo>
                  <a:cubicBezTo>
                    <a:pt x="1929016" y="0"/>
                    <a:pt x="1942458" y="5568"/>
                    <a:pt x="1952368" y="15478"/>
                  </a:cubicBezTo>
                  <a:cubicBezTo>
                    <a:pt x="1962278" y="25388"/>
                    <a:pt x="1967846" y="38829"/>
                    <a:pt x="1967846" y="52845"/>
                  </a:cubicBezTo>
                  <a:lnTo>
                    <a:pt x="1967846" y="567823"/>
                  </a:lnTo>
                  <a:cubicBezTo>
                    <a:pt x="1967846" y="597008"/>
                    <a:pt x="1944186" y="620668"/>
                    <a:pt x="1915001" y="620668"/>
                  </a:cubicBezTo>
                  <a:lnTo>
                    <a:pt x="52845" y="620668"/>
                  </a:lnTo>
                  <a:cubicBezTo>
                    <a:pt x="38829" y="620668"/>
                    <a:pt x="25388" y="615100"/>
                    <a:pt x="15478" y="605190"/>
                  </a:cubicBezTo>
                  <a:cubicBezTo>
                    <a:pt x="5568" y="595279"/>
                    <a:pt x="0" y="581838"/>
                    <a:pt x="0" y="567823"/>
                  </a:cubicBezTo>
                  <a:lnTo>
                    <a:pt x="0" y="52845"/>
                  </a:lnTo>
                  <a:cubicBezTo>
                    <a:pt x="0" y="23659"/>
                    <a:pt x="23659" y="0"/>
                    <a:pt x="52845" y="0"/>
                  </a:cubicBezTo>
                  <a:close/>
                </a:path>
              </a:pathLst>
            </a:custGeom>
            <a:solidFill>
              <a:srgbClr val="F3BE66"/>
            </a:solidFill>
          </p:spPr>
        </p:sp>
        <p:sp>
          <p:nvSpPr>
            <p:cNvPr name="TextBox 30" id="30"/>
            <p:cNvSpPr txBox="true"/>
            <p:nvPr/>
          </p:nvSpPr>
          <p:spPr>
            <a:xfrm>
              <a:off x="0" y="-66675"/>
              <a:ext cx="812800" cy="879475"/>
            </a:xfrm>
            <a:prstGeom prst="rect">
              <a:avLst/>
            </a:prstGeom>
          </p:spPr>
          <p:txBody>
            <a:bodyPr anchor="ctr" rtlCol="false" tIns="50800" lIns="50800" bIns="50800" rIns="50800"/>
            <a:lstStyle/>
            <a:p>
              <a:pPr algn="ctr">
                <a:lnSpc>
                  <a:spcPts val="3359"/>
                </a:lnSpc>
              </a:pPr>
            </a:p>
          </p:txBody>
        </p:sp>
      </p:grpSp>
      <p:grpSp>
        <p:nvGrpSpPr>
          <p:cNvPr name="Group 31" id="31"/>
          <p:cNvGrpSpPr/>
          <p:nvPr/>
        </p:nvGrpSpPr>
        <p:grpSpPr>
          <a:xfrm rot="0">
            <a:off x="11385479" y="5805519"/>
            <a:ext cx="4512790" cy="868330"/>
            <a:chOff x="0" y="0"/>
            <a:chExt cx="1188554" cy="228696"/>
          </a:xfrm>
        </p:grpSpPr>
        <p:sp>
          <p:nvSpPr>
            <p:cNvPr name="Freeform 32" id="32"/>
            <p:cNvSpPr/>
            <p:nvPr/>
          </p:nvSpPr>
          <p:spPr>
            <a:xfrm flipH="false" flipV="false" rot="0">
              <a:off x="0" y="0"/>
              <a:ext cx="1188554" cy="228696"/>
            </a:xfrm>
            <a:custGeom>
              <a:avLst/>
              <a:gdLst/>
              <a:ahLst/>
              <a:cxnLst/>
              <a:rect r="r" b="b" t="t" l="l"/>
              <a:pathLst>
                <a:path h="228696" w="1188554">
                  <a:moveTo>
                    <a:pt x="87493" y="0"/>
                  </a:moveTo>
                  <a:lnTo>
                    <a:pt x="1101061" y="0"/>
                  </a:lnTo>
                  <a:cubicBezTo>
                    <a:pt x="1149382" y="0"/>
                    <a:pt x="1188554" y="39172"/>
                    <a:pt x="1188554" y="87493"/>
                  </a:cubicBezTo>
                  <a:lnTo>
                    <a:pt x="1188554" y="141203"/>
                  </a:lnTo>
                  <a:cubicBezTo>
                    <a:pt x="1188554" y="189524"/>
                    <a:pt x="1149382" y="228696"/>
                    <a:pt x="1101061" y="228696"/>
                  </a:cubicBezTo>
                  <a:lnTo>
                    <a:pt x="87493" y="228696"/>
                  </a:lnTo>
                  <a:cubicBezTo>
                    <a:pt x="39172" y="228696"/>
                    <a:pt x="0" y="189524"/>
                    <a:pt x="0" y="141203"/>
                  </a:cubicBezTo>
                  <a:lnTo>
                    <a:pt x="0" y="87493"/>
                  </a:lnTo>
                  <a:cubicBezTo>
                    <a:pt x="0" y="39172"/>
                    <a:pt x="39172" y="0"/>
                    <a:pt x="87493" y="0"/>
                  </a:cubicBezTo>
                  <a:close/>
                </a:path>
              </a:pathLst>
            </a:custGeom>
            <a:solidFill>
              <a:srgbClr val="FFFFFF"/>
            </a:solidFill>
          </p:spPr>
        </p:sp>
        <p:sp>
          <p:nvSpPr>
            <p:cNvPr name="TextBox 33" id="33"/>
            <p:cNvSpPr txBox="true"/>
            <p:nvPr/>
          </p:nvSpPr>
          <p:spPr>
            <a:xfrm>
              <a:off x="0" y="-85725"/>
              <a:ext cx="812800" cy="898525"/>
            </a:xfrm>
            <a:prstGeom prst="rect">
              <a:avLst/>
            </a:prstGeom>
          </p:spPr>
          <p:txBody>
            <a:bodyPr anchor="ctr" rtlCol="false" tIns="50800" lIns="50800" bIns="50800" rIns="50800"/>
            <a:lstStyle/>
            <a:p>
              <a:pPr algn="ctr">
                <a:lnSpc>
                  <a:spcPts val="3919"/>
                </a:lnSpc>
              </a:pPr>
              <a:r>
                <a:rPr lang="en-US" sz="2799">
                  <a:solidFill>
                    <a:srgbClr val="000000"/>
                  </a:solidFill>
                  <a:latin typeface="Poppins Bold"/>
                </a:rPr>
                <a:t>F1-Score</a:t>
              </a:r>
            </a:p>
          </p:txBody>
        </p:sp>
      </p:grpSp>
      <p:sp>
        <p:nvSpPr>
          <p:cNvPr name="Freeform 34" id="34"/>
          <p:cNvSpPr/>
          <p:nvPr/>
        </p:nvSpPr>
        <p:spPr>
          <a:xfrm flipH="false" flipV="false" rot="0">
            <a:off x="12100177" y="2952070"/>
            <a:ext cx="3083394" cy="1564122"/>
          </a:xfrm>
          <a:custGeom>
            <a:avLst/>
            <a:gdLst/>
            <a:ahLst/>
            <a:cxnLst/>
            <a:rect r="r" b="b" t="t" l="l"/>
            <a:pathLst>
              <a:path h="1564122" w="3083394">
                <a:moveTo>
                  <a:pt x="0" y="0"/>
                </a:moveTo>
                <a:lnTo>
                  <a:pt x="3083395" y="0"/>
                </a:lnTo>
                <a:lnTo>
                  <a:pt x="3083395" y="1564122"/>
                </a:lnTo>
                <a:lnTo>
                  <a:pt x="0" y="15641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5" id="35"/>
          <p:cNvSpPr/>
          <p:nvPr/>
        </p:nvSpPr>
        <p:spPr>
          <a:xfrm flipH="false" flipV="false" rot="0">
            <a:off x="3609222" y="6900292"/>
            <a:ext cx="2707851" cy="1329308"/>
          </a:xfrm>
          <a:custGeom>
            <a:avLst/>
            <a:gdLst/>
            <a:ahLst/>
            <a:cxnLst/>
            <a:rect r="r" b="b" t="t" l="l"/>
            <a:pathLst>
              <a:path h="1329308" w="2707851">
                <a:moveTo>
                  <a:pt x="0" y="0"/>
                </a:moveTo>
                <a:lnTo>
                  <a:pt x="2707851" y="0"/>
                </a:lnTo>
                <a:lnTo>
                  <a:pt x="2707851" y="1329308"/>
                </a:lnTo>
                <a:lnTo>
                  <a:pt x="0" y="13293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0">
            <a:off x="10862221" y="6940549"/>
            <a:ext cx="5559308" cy="1404989"/>
          </a:xfrm>
          <a:custGeom>
            <a:avLst/>
            <a:gdLst/>
            <a:ahLst/>
            <a:cxnLst/>
            <a:rect r="r" b="b" t="t" l="l"/>
            <a:pathLst>
              <a:path h="1404989" w="5559308">
                <a:moveTo>
                  <a:pt x="0" y="0"/>
                </a:moveTo>
                <a:lnTo>
                  <a:pt x="5559307" y="0"/>
                </a:lnTo>
                <a:lnTo>
                  <a:pt x="5559307" y="1404989"/>
                </a:lnTo>
                <a:lnTo>
                  <a:pt x="0" y="140498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42278" y="711678"/>
            <a:ext cx="634043" cy="634043"/>
          </a:xfrm>
          <a:custGeom>
            <a:avLst/>
            <a:gdLst/>
            <a:ahLst/>
            <a:cxnLst/>
            <a:rect r="r" b="b" t="t" l="l"/>
            <a:pathLst>
              <a:path h="634043" w="634043">
                <a:moveTo>
                  <a:pt x="0" y="0"/>
                </a:moveTo>
                <a:lnTo>
                  <a:pt x="634044" y="0"/>
                </a:lnTo>
                <a:lnTo>
                  <a:pt x="634044"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4657" y="92583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75482" y="1717124"/>
            <a:ext cx="12537036" cy="7541176"/>
          </a:xfrm>
          <a:custGeom>
            <a:avLst/>
            <a:gdLst/>
            <a:ahLst/>
            <a:cxnLst/>
            <a:rect r="r" b="b" t="t" l="l"/>
            <a:pathLst>
              <a:path h="7541176" w="12537036">
                <a:moveTo>
                  <a:pt x="0" y="0"/>
                </a:moveTo>
                <a:lnTo>
                  <a:pt x="12537036" y="0"/>
                </a:lnTo>
                <a:lnTo>
                  <a:pt x="12537036" y="7541176"/>
                </a:lnTo>
                <a:lnTo>
                  <a:pt x="0" y="7541176"/>
                </a:lnTo>
                <a:lnTo>
                  <a:pt x="0" y="0"/>
                </a:lnTo>
                <a:close/>
              </a:path>
            </a:pathLst>
          </a:custGeom>
          <a:blipFill>
            <a:blip r:embed="rId6"/>
            <a:stretch>
              <a:fillRect l="0" t="0" r="0" b="0"/>
            </a:stretch>
          </a:blipFill>
        </p:spPr>
      </p:sp>
      <p:sp>
        <p:nvSpPr>
          <p:cNvPr name="TextBox 6" id="6"/>
          <p:cNvSpPr txBox="true"/>
          <p:nvPr/>
        </p:nvSpPr>
        <p:spPr>
          <a:xfrm rot="0">
            <a:off x="4325923" y="317130"/>
            <a:ext cx="9636154"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Dataset yang Digunakan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786" r="0" b="-52991"/>
            </a:stretch>
          </a:blipFill>
        </p:spPr>
      </p:sp>
      <p:grpSp>
        <p:nvGrpSpPr>
          <p:cNvPr name="Group 3" id="3"/>
          <p:cNvGrpSpPr/>
          <p:nvPr/>
        </p:nvGrpSpPr>
        <p:grpSpPr>
          <a:xfrm rot="0">
            <a:off x="413128" y="418698"/>
            <a:ext cx="17461745" cy="9449604"/>
            <a:chOff x="0" y="0"/>
            <a:chExt cx="5906812" cy="3196533"/>
          </a:xfrm>
        </p:grpSpPr>
        <p:sp>
          <p:nvSpPr>
            <p:cNvPr name="Freeform 4" id="4"/>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5" id="5"/>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713736" y="3406310"/>
            <a:ext cx="12910064" cy="4060802"/>
          </a:xfrm>
          <a:custGeom>
            <a:avLst/>
            <a:gdLst/>
            <a:ahLst/>
            <a:cxnLst/>
            <a:rect r="r" b="b" t="t" l="l"/>
            <a:pathLst>
              <a:path h="4060802" w="12910064">
                <a:moveTo>
                  <a:pt x="0" y="0"/>
                </a:moveTo>
                <a:lnTo>
                  <a:pt x="12910064" y="0"/>
                </a:lnTo>
                <a:lnTo>
                  <a:pt x="12910064" y="4060802"/>
                </a:lnTo>
                <a:lnTo>
                  <a:pt x="0" y="4060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432537" y="3266749"/>
            <a:ext cx="12454075" cy="4200363"/>
          </a:xfrm>
          <a:prstGeom prst="rect">
            <a:avLst/>
          </a:prstGeom>
        </p:spPr>
        <p:txBody>
          <a:bodyPr anchor="t" rtlCol="false" tIns="0" lIns="0" bIns="0" rIns="0">
            <a:spAutoFit/>
          </a:bodyPr>
          <a:lstStyle/>
          <a:p>
            <a:pPr algn="ctr">
              <a:lnSpc>
                <a:spcPts val="16800"/>
              </a:lnSpc>
            </a:pPr>
            <a:r>
              <a:rPr lang="en-US" sz="12000">
                <a:solidFill>
                  <a:srgbClr val="FFFFFF"/>
                </a:solidFill>
                <a:latin typeface="Inter Bold"/>
              </a:rPr>
              <a:t>TERIMA</a:t>
            </a:r>
          </a:p>
          <a:p>
            <a:pPr algn="ctr">
              <a:lnSpc>
                <a:spcPts val="16800"/>
              </a:lnSpc>
              <a:spcBef>
                <a:spcPct val="0"/>
              </a:spcBef>
            </a:pPr>
            <a:r>
              <a:rPr lang="en-US" sz="12000">
                <a:solidFill>
                  <a:srgbClr val="FFFFFF"/>
                </a:solidFill>
                <a:latin typeface="Inter Bold"/>
              </a:rPr>
              <a:t>KASIH</a:t>
            </a:r>
          </a:p>
        </p:txBody>
      </p:sp>
      <p:sp>
        <p:nvSpPr>
          <p:cNvPr name="Freeform 8" id="8"/>
          <p:cNvSpPr/>
          <p:nvPr/>
        </p:nvSpPr>
        <p:spPr>
          <a:xfrm flipH="false" flipV="false" rot="0">
            <a:off x="2535682" y="2772267"/>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798500" y="7595557"/>
            <a:ext cx="634043" cy="634043"/>
          </a:xfrm>
          <a:custGeom>
            <a:avLst/>
            <a:gdLst/>
            <a:ahLst/>
            <a:cxnLst/>
            <a:rect r="r" b="b" t="t" l="l"/>
            <a:pathLst>
              <a:path h="634043" w="634043">
                <a:moveTo>
                  <a:pt x="0" y="0"/>
                </a:moveTo>
                <a:lnTo>
                  <a:pt x="634044" y="0"/>
                </a:lnTo>
                <a:lnTo>
                  <a:pt x="634044" y="634043"/>
                </a:lnTo>
                <a:lnTo>
                  <a:pt x="0" y="6340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531699"/>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2986676" y="1649788"/>
            <a:ext cx="3503405" cy="5650653"/>
          </a:xfrm>
          <a:custGeom>
            <a:avLst/>
            <a:gdLst/>
            <a:ahLst/>
            <a:cxnLst/>
            <a:rect r="r" b="b" t="t" l="l"/>
            <a:pathLst>
              <a:path h="5650653" w="3503405">
                <a:moveTo>
                  <a:pt x="0" y="0"/>
                </a:moveTo>
                <a:lnTo>
                  <a:pt x="3503406" y="0"/>
                </a:lnTo>
                <a:lnTo>
                  <a:pt x="3503406" y="5650654"/>
                </a:lnTo>
                <a:lnTo>
                  <a:pt x="0" y="5650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1535151" y="1649788"/>
            <a:ext cx="3503405" cy="5650653"/>
          </a:xfrm>
          <a:custGeom>
            <a:avLst/>
            <a:gdLst/>
            <a:ahLst/>
            <a:cxnLst/>
            <a:rect r="r" b="b" t="t" l="l"/>
            <a:pathLst>
              <a:path h="5650653" w="3503405">
                <a:moveTo>
                  <a:pt x="0" y="0"/>
                </a:moveTo>
                <a:lnTo>
                  <a:pt x="3503405" y="0"/>
                </a:lnTo>
                <a:lnTo>
                  <a:pt x="3503405" y="5650654"/>
                </a:lnTo>
                <a:lnTo>
                  <a:pt x="0" y="5650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7183377" y="5404273"/>
            <a:ext cx="3503405" cy="5650653"/>
          </a:xfrm>
          <a:custGeom>
            <a:avLst/>
            <a:gdLst/>
            <a:ahLst/>
            <a:cxnLst/>
            <a:rect r="r" b="b" t="t" l="l"/>
            <a:pathLst>
              <a:path h="5650653" w="3503405">
                <a:moveTo>
                  <a:pt x="0" y="0"/>
                </a:moveTo>
                <a:lnTo>
                  <a:pt x="3503405" y="0"/>
                </a:lnTo>
                <a:lnTo>
                  <a:pt x="3503405" y="5650654"/>
                </a:lnTo>
                <a:lnTo>
                  <a:pt x="0" y="56506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768177" y="3330240"/>
            <a:ext cx="2289751" cy="228975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4706"/>
              </a:srgbClr>
            </a:solidFill>
          </p:spPr>
        </p:sp>
      </p:grpSp>
      <p:grpSp>
        <p:nvGrpSpPr>
          <p:cNvPr name="Group 10" id="10"/>
          <p:cNvGrpSpPr/>
          <p:nvPr/>
        </p:nvGrpSpPr>
        <p:grpSpPr>
          <a:xfrm rot="0">
            <a:off x="9316651" y="3330240"/>
            <a:ext cx="2289751" cy="2289751"/>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4706"/>
              </a:srgbClr>
            </a:solidFill>
          </p:spPr>
        </p:sp>
      </p:grpSp>
      <p:grpSp>
        <p:nvGrpSpPr>
          <p:cNvPr name="Group 12" id="12"/>
          <p:cNvGrpSpPr/>
          <p:nvPr/>
        </p:nvGrpSpPr>
        <p:grpSpPr>
          <a:xfrm rot="0">
            <a:off x="4964877" y="7084724"/>
            <a:ext cx="2289751" cy="2289751"/>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4706"/>
              </a:srgbClr>
            </a:solidFill>
          </p:spPr>
        </p:sp>
      </p:grpSp>
      <p:grpSp>
        <p:nvGrpSpPr>
          <p:cNvPr name="Group 14" id="14"/>
          <p:cNvGrpSpPr>
            <a:grpSpLocks noChangeAspect="true"/>
          </p:cNvGrpSpPr>
          <p:nvPr/>
        </p:nvGrpSpPr>
        <p:grpSpPr>
          <a:xfrm rot="0">
            <a:off x="983467" y="3680974"/>
            <a:ext cx="1859171" cy="1859164"/>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32819" r="-292549" b="-25836"/>
              </a:stretch>
            </a:blipFill>
          </p:spPr>
        </p:sp>
      </p:grpSp>
      <p:grpSp>
        <p:nvGrpSpPr>
          <p:cNvPr name="Group 16" id="16"/>
          <p:cNvGrpSpPr>
            <a:grpSpLocks noChangeAspect="true"/>
          </p:cNvGrpSpPr>
          <p:nvPr/>
        </p:nvGrpSpPr>
        <p:grpSpPr>
          <a:xfrm rot="0">
            <a:off x="9384105" y="3397698"/>
            <a:ext cx="2154843" cy="2154834"/>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grpSp>
        <p:nvGrpSpPr>
          <p:cNvPr name="Group 18" id="18"/>
          <p:cNvGrpSpPr>
            <a:grpSpLocks noChangeAspect="true"/>
          </p:cNvGrpSpPr>
          <p:nvPr/>
        </p:nvGrpSpPr>
        <p:grpSpPr>
          <a:xfrm rot="0">
            <a:off x="5032331" y="7152183"/>
            <a:ext cx="2154843" cy="2154834"/>
            <a:chOff x="0" y="0"/>
            <a:chExt cx="6350000" cy="6349975"/>
          </a:xfrm>
        </p:grpSpPr>
        <p:sp>
          <p:nvSpPr>
            <p:cNvPr name="Freeform 19" id="19">
              <a:hlinkClick r:id="rId8" tooltip="https://www.google.com/url?sa=i&amp;url=https%3A%2F%2Fpypi.org%2Fproject%2Fscipy%2F&amp;psig=AOvVaw0Ftj-tQ0h6pv7sP6UtVhPT&amp;ust=1695096862569000&amp;source=images&amp;cd=vfe&amp;opi=89978449&amp;ved=0CBAQjRxqFwoTCKC-oISms4EDFQAAAAAdAAAAABAE"/>
            </p:cNvPr>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0" t="0" r="0" b="0"/>
              </a:stretch>
            </a:blipFill>
          </p:spPr>
        </p:sp>
      </p:grpSp>
      <p:sp>
        <p:nvSpPr>
          <p:cNvPr name="TextBox 20" id="20"/>
          <p:cNvSpPr txBox="true"/>
          <p:nvPr/>
        </p:nvSpPr>
        <p:spPr>
          <a:xfrm rot="0">
            <a:off x="2175820" y="457254"/>
            <a:ext cx="1393636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Library Python yang Digunakan</a:t>
            </a:r>
          </a:p>
        </p:txBody>
      </p:sp>
      <p:sp>
        <p:nvSpPr>
          <p:cNvPr name="TextBox 21" id="21"/>
          <p:cNvSpPr txBox="true"/>
          <p:nvPr/>
        </p:nvSpPr>
        <p:spPr>
          <a:xfrm rot="0">
            <a:off x="1980506" y="1371546"/>
            <a:ext cx="13936361" cy="1028700"/>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Komputasi Saintifik</a:t>
            </a:r>
          </a:p>
        </p:txBody>
      </p:sp>
      <p:sp>
        <p:nvSpPr>
          <p:cNvPr name="TextBox 22" id="22"/>
          <p:cNvSpPr txBox="true"/>
          <p:nvPr/>
        </p:nvSpPr>
        <p:spPr>
          <a:xfrm rot="0">
            <a:off x="3057928" y="3771663"/>
            <a:ext cx="4470427" cy="1768475"/>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rPr>
              <a:t>library yang Digunakan untuk memudahkan dalam  mengimpor, membersihkan, menyaring, dan mengolah data tabular dengan adanya dataframe</a:t>
            </a:r>
          </a:p>
        </p:txBody>
      </p:sp>
      <p:sp>
        <p:nvSpPr>
          <p:cNvPr name="TextBox 23" id="23"/>
          <p:cNvSpPr txBox="true"/>
          <p:nvPr/>
        </p:nvSpPr>
        <p:spPr>
          <a:xfrm rot="0">
            <a:off x="11881238" y="4021276"/>
            <a:ext cx="4035629" cy="1063625"/>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rPr>
              <a:t>Digunakan untuk memudahkan dalam  membuat matriks  dan mengoperasikan matriks</a:t>
            </a:r>
          </a:p>
        </p:txBody>
      </p:sp>
      <p:sp>
        <p:nvSpPr>
          <p:cNvPr name="TextBox 24" id="24"/>
          <p:cNvSpPr txBox="true"/>
          <p:nvPr/>
        </p:nvSpPr>
        <p:spPr>
          <a:xfrm rot="0">
            <a:off x="7318279" y="7691438"/>
            <a:ext cx="4288124" cy="1416050"/>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rPr>
              <a:t>Ekstensi dari Numpy yang digunakan untuk menyelesaikan permasalahan integral, optimasi, persamaan diferensial</a:t>
            </a:r>
          </a:p>
        </p:txBody>
      </p:sp>
      <p:sp>
        <p:nvSpPr>
          <p:cNvPr name="TextBox 25" id="25"/>
          <p:cNvSpPr txBox="true"/>
          <p:nvPr/>
        </p:nvSpPr>
        <p:spPr>
          <a:xfrm rot="0">
            <a:off x="3106266" y="3157098"/>
            <a:ext cx="3264226" cy="523876"/>
          </a:xfrm>
          <a:prstGeom prst="rect">
            <a:avLst/>
          </a:prstGeom>
        </p:spPr>
        <p:txBody>
          <a:bodyPr anchor="t" rtlCol="false" tIns="0" lIns="0" bIns="0" rIns="0">
            <a:spAutoFit/>
          </a:bodyPr>
          <a:lstStyle/>
          <a:p>
            <a:pPr>
              <a:lnSpc>
                <a:spcPts val="4199"/>
              </a:lnSpc>
              <a:spcBef>
                <a:spcPct val="0"/>
              </a:spcBef>
            </a:pPr>
            <a:r>
              <a:rPr lang="en-US" sz="2999">
                <a:solidFill>
                  <a:srgbClr val="3D1D66"/>
                </a:solidFill>
                <a:latin typeface="Poppins Bold"/>
              </a:rPr>
              <a:t>Pandas</a:t>
            </a:r>
          </a:p>
        </p:txBody>
      </p:sp>
      <p:sp>
        <p:nvSpPr>
          <p:cNvPr name="TextBox 26" id="26"/>
          <p:cNvSpPr txBox="true"/>
          <p:nvPr/>
        </p:nvSpPr>
        <p:spPr>
          <a:xfrm rot="0">
            <a:off x="11881238" y="3254040"/>
            <a:ext cx="3264226" cy="523876"/>
          </a:xfrm>
          <a:prstGeom prst="rect">
            <a:avLst/>
          </a:prstGeom>
        </p:spPr>
        <p:txBody>
          <a:bodyPr anchor="t" rtlCol="false" tIns="0" lIns="0" bIns="0" rIns="0">
            <a:spAutoFit/>
          </a:bodyPr>
          <a:lstStyle/>
          <a:p>
            <a:pPr>
              <a:lnSpc>
                <a:spcPts val="4199"/>
              </a:lnSpc>
              <a:spcBef>
                <a:spcPct val="0"/>
              </a:spcBef>
            </a:pPr>
            <a:r>
              <a:rPr lang="en-US" sz="2999">
                <a:solidFill>
                  <a:srgbClr val="3D1D66"/>
                </a:solidFill>
                <a:latin typeface="Poppins Bold"/>
              </a:rPr>
              <a:t>Numpy</a:t>
            </a:r>
          </a:p>
        </p:txBody>
      </p:sp>
      <p:sp>
        <p:nvSpPr>
          <p:cNvPr name="TextBox 27" id="27"/>
          <p:cNvSpPr txBox="true"/>
          <p:nvPr/>
        </p:nvSpPr>
        <p:spPr>
          <a:xfrm rot="0">
            <a:off x="7318279" y="7084068"/>
            <a:ext cx="3264226" cy="523876"/>
          </a:xfrm>
          <a:prstGeom prst="rect">
            <a:avLst/>
          </a:prstGeom>
        </p:spPr>
        <p:txBody>
          <a:bodyPr anchor="t" rtlCol="false" tIns="0" lIns="0" bIns="0" rIns="0">
            <a:spAutoFit/>
          </a:bodyPr>
          <a:lstStyle/>
          <a:p>
            <a:pPr>
              <a:lnSpc>
                <a:spcPts val="4199"/>
              </a:lnSpc>
              <a:spcBef>
                <a:spcPct val="0"/>
              </a:spcBef>
            </a:pPr>
            <a:r>
              <a:rPr lang="en-US" sz="2999">
                <a:solidFill>
                  <a:srgbClr val="3D1D66"/>
                </a:solidFill>
                <a:latin typeface="Poppins Bold"/>
              </a:rPr>
              <a:t>Scipy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327707"/>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3495185" y="2623871"/>
            <a:ext cx="3503405" cy="5650653"/>
          </a:xfrm>
          <a:custGeom>
            <a:avLst/>
            <a:gdLst/>
            <a:ahLst/>
            <a:cxnLst/>
            <a:rect r="r" b="b" t="t" l="l"/>
            <a:pathLst>
              <a:path h="5650653" w="3503405">
                <a:moveTo>
                  <a:pt x="0" y="0"/>
                </a:moveTo>
                <a:lnTo>
                  <a:pt x="3503405" y="0"/>
                </a:lnTo>
                <a:lnTo>
                  <a:pt x="3503405" y="5650653"/>
                </a:lnTo>
                <a:lnTo>
                  <a:pt x="0" y="5650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2043659" y="2623871"/>
            <a:ext cx="3503405" cy="5650653"/>
          </a:xfrm>
          <a:custGeom>
            <a:avLst/>
            <a:gdLst/>
            <a:ahLst/>
            <a:cxnLst/>
            <a:rect r="r" b="b" t="t" l="l"/>
            <a:pathLst>
              <a:path h="5650653" w="3503405">
                <a:moveTo>
                  <a:pt x="0" y="0"/>
                </a:moveTo>
                <a:lnTo>
                  <a:pt x="3503405" y="0"/>
                </a:lnTo>
                <a:lnTo>
                  <a:pt x="3503405" y="5650653"/>
                </a:lnTo>
                <a:lnTo>
                  <a:pt x="0" y="5650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276685" y="4304322"/>
            <a:ext cx="2289751" cy="228975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4706"/>
              </a:srgbClr>
            </a:solidFill>
          </p:spPr>
        </p:sp>
      </p:grpSp>
      <p:grpSp>
        <p:nvGrpSpPr>
          <p:cNvPr name="Group 9" id="9"/>
          <p:cNvGrpSpPr/>
          <p:nvPr/>
        </p:nvGrpSpPr>
        <p:grpSpPr>
          <a:xfrm rot="0">
            <a:off x="9825159" y="4304322"/>
            <a:ext cx="2289751" cy="228975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4706"/>
              </a:srgbClr>
            </a:solidFill>
          </p:spPr>
        </p:sp>
      </p:grpSp>
      <p:grpSp>
        <p:nvGrpSpPr>
          <p:cNvPr name="Group 11" id="11"/>
          <p:cNvGrpSpPr>
            <a:grpSpLocks noChangeAspect="true"/>
          </p:cNvGrpSpPr>
          <p:nvPr/>
        </p:nvGrpSpPr>
        <p:grpSpPr>
          <a:xfrm rot="0">
            <a:off x="1418362" y="4446003"/>
            <a:ext cx="2006397" cy="2006389"/>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grpSp>
        <p:nvGrpSpPr>
          <p:cNvPr name="Group 13" id="13"/>
          <p:cNvGrpSpPr>
            <a:grpSpLocks noChangeAspect="true"/>
          </p:cNvGrpSpPr>
          <p:nvPr/>
        </p:nvGrpSpPr>
        <p:grpSpPr>
          <a:xfrm rot="0">
            <a:off x="9892614" y="4371780"/>
            <a:ext cx="2154843" cy="2154834"/>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0" r="0" b="0"/>
              </a:stretch>
            </a:blipFill>
          </p:spPr>
        </p:sp>
      </p:grpSp>
      <p:sp>
        <p:nvSpPr>
          <p:cNvPr name="TextBox 15" id="15"/>
          <p:cNvSpPr txBox="true"/>
          <p:nvPr/>
        </p:nvSpPr>
        <p:spPr>
          <a:xfrm rot="0">
            <a:off x="2175820" y="457254"/>
            <a:ext cx="1393636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Library Python yang Digunakan</a:t>
            </a:r>
          </a:p>
        </p:txBody>
      </p:sp>
      <p:sp>
        <p:nvSpPr>
          <p:cNvPr name="TextBox 16" id="16"/>
          <p:cNvSpPr txBox="true"/>
          <p:nvPr/>
        </p:nvSpPr>
        <p:spPr>
          <a:xfrm rot="0">
            <a:off x="1980506" y="1371546"/>
            <a:ext cx="13936361" cy="1028700"/>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Visualisasi</a:t>
            </a:r>
          </a:p>
        </p:txBody>
      </p:sp>
      <p:sp>
        <p:nvSpPr>
          <p:cNvPr name="TextBox 17" id="17"/>
          <p:cNvSpPr txBox="true"/>
          <p:nvPr/>
        </p:nvSpPr>
        <p:spPr>
          <a:xfrm rot="0">
            <a:off x="3841272" y="4694848"/>
            <a:ext cx="3823647" cy="2120900"/>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rPr>
              <a:t>Digunakan untuk mengubah data menjadi visualisasi grafik mulai dari grafik garis sederhana hingga grafik batang, scatter plot, heatmap, dan lainnya</a:t>
            </a:r>
          </a:p>
        </p:txBody>
      </p:sp>
      <p:sp>
        <p:nvSpPr>
          <p:cNvPr name="TextBox 18" id="18"/>
          <p:cNvSpPr txBox="true"/>
          <p:nvPr/>
        </p:nvSpPr>
        <p:spPr>
          <a:xfrm rot="0">
            <a:off x="12114911" y="4492283"/>
            <a:ext cx="4230942" cy="2473325"/>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rPr>
              <a:t>Library yang dibangun diatas matplotlib. Digunakan untuk membuat visualisasi statistik yang menarik dan informatif yang mudah digunakan untuk menghasilkan plot seperti box plot, violin plot, dan pair plot</a:t>
            </a:r>
          </a:p>
        </p:txBody>
      </p:sp>
      <p:sp>
        <p:nvSpPr>
          <p:cNvPr name="TextBox 19" id="19"/>
          <p:cNvSpPr txBox="true"/>
          <p:nvPr/>
        </p:nvSpPr>
        <p:spPr>
          <a:xfrm rot="0">
            <a:off x="3841272" y="4071742"/>
            <a:ext cx="3264226" cy="523876"/>
          </a:xfrm>
          <a:prstGeom prst="rect">
            <a:avLst/>
          </a:prstGeom>
        </p:spPr>
        <p:txBody>
          <a:bodyPr anchor="t" rtlCol="false" tIns="0" lIns="0" bIns="0" rIns="0">
            <a:spAutoFit/>
          </a:bodyPr>
          <a:lstStyle/>
          <a:p>
            <a:pPr>
              <a:lnSpc>
                <a:spcPts val="4199"/>
              </a:lnSpc>
              <a:spcBef>
                <a:spcPct val="0"/>
              </a:spcBef>
            </a:pPr>
            <a:r>
              <a:rPr lang="en-US" sz="2999">
                <a:solidFill>
                  <a:srgbClr val="3D1D66"/>
                </a:solidFill>
                <a:latin typeface="Poppins Bold"/>
              </a:rPr>
              <a:t>Matplotlib</a:t>
            </a:r>
          </a:p>
        </p:txBody>
      </p:sp>
      <p:sp>
        <p:nvSpPr>
          <p:cNvPr name="TextBox 20" id="20"/>
          <p:cNvSpPr txBox="true"/>
          <p:nvPr/>
        </p:nvSpPr>
        <p:spPr>
          <a:xfrm rot="0">
            <a:off x="12114911" y="3922127"/>
            <a:ext cx="3264226" cy="523876"/>
          </a:xfrm>
          <a:prstGeom prst="rect">
            <a:avLst/>
          </a:prstGeom>
        </p:spPr>
        <p:txBody>
          <a:bodyPr anchor="t" rtlCol="false" tIns="0" lIns="0" bIns="0" rIns="0">
            <a:spAutoFit/>
          </a:bodyPr>
          <a:lstStyle/>
          <a:p>
            <a:pPr>
              <a:lnSpc>
                <a:spcPts val="4199"/>
              </a:lnSpc>
              <a:spcBef>
                <a:spcPct val="0"/>
              </a:spcBef>
            </a:pPr>
            <a:r>
              <a:rPr lang="en-US" sz="2999">
                <a:solidFill>
                  <a:srgbClr val="3D1D66"/>
                </a:solidFill>
                <a:latin typeface="Poppins Bold"/>
              </a:rPr>
              <a:t>Seaborn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grpSp>
        <p:nvGrpSpPr>
          <p:cNvPr name="Group 2" id="2"/>
          <p:cNvGrpSpPr/>
          <p:nvPr/>
        </p:nvGrpSpPr>
        <p:grpSpPr>
          <a:xfrm rot="0">
            <a:off x="413128" y="327707"/>
            <a:ext cx="17461745" cy="9449604"/>
            <a:chOff x="0" y="0"/>
            <a:chExt cx="5906812" cy="3196533"/>
          </a:xfrm>
        </p:grpSpPr>
        <p:sp>
          <p:nvSpPr>
            <p:cNvPr name="Freeform 3" id="3"/>
            <p:cNvSpPr/>
            <p:nvPr/>
          </p:nvSpPr>
          <p:spPr>
            <a:xfrm flipH="false" flipV="false" rot="0">
              <a:off x="0" y="0"/>
              <a:ext cx="5906813" cy="3196533"/>
            </a:xfrm>
            <a:custGeom>
              <a:avLst/>
              <a:gdLst/>
              <a:ahLst/>
              <a:cxnLst/>
              <a:rect r="r" b="b" t="t" l="l"/>
              <a:pathLst>
                <a:path h="3196533" w="590681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3" y="55880"/>
                    <a:pt x="5906813" y="124460"/>
                  </a:cubicBezTo>
                  <a:lnTo>
                    <a:pt x="5906813" y="3072073"/>
                  </a:lnTo>
                  <a:cubicBezTo>
                    <a:pt x="5906813" y="3140653"/>
                    <a:pt x="5850932" y="3196533"/>
                    <a:pt x="5782352" y="3196533"/>
                  </a:cubicBezTo>
                  <a:close/>
                </a:path>
              </a:pathLst>
            </a:custGeom>
            <a:solidFill>
              <a:srgbClr val="FFFFFF">
                <a:alpha val="2745"/>
              </a:srgbClr>
            </a:solidFill>
          </p:spPr>
        </p:sp>
      </p:grpSp>
      <p:sp>
        <p:nvSpPr>
          <p:cNvPr name="Freeform 4" id="4"/>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3495185" y="2623871"/>
            <a:ext cx="3503405" cy="5650653"/>
          </a:xfrm>
          <a:custGeom>
            <a:avLst/>
            <a:gdLst/>
            <a:ahLst/>
            <a:cxnLst/>
            <a:rect r="r" b="b" t="t" l="l"/>
            <a:pathLst>
              <a:path h="5650653" w="3503405">
                <a:moveTo>
                  <a:pt x="0" y="0"/>
                </a:moveTo>
                <a:lnTo>
                  <a:pt x="3503405" y="0"/>
                </a:lnTo>
                <a:lnTo>
                  <a:pt x="3503405" y="5650653"/>
                </a:lnTo>
                <a:lnTo>
                  <a:pt x="0" y="5650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00000">
            <a:off x="12043659" y="2623871"/>
            <a:ext cx="3503405" cy="5650653"/>
          </a:xfrm>
          <a:custGeom>
            <a:avLst/>
            <a:gdLst/>
            <a:ahLst/>
            <a:cxnLst/>
            <a:rect r="r" b="b" t="t" l="l"/>
            <a:pathLst>
              <a:path h="5650653" w="3503405">
                <a:moveTo>
                  <a:pt x="0" y="0"/>
                </a:moveTo>
                <a:lnTo>
                  <a:pt x="3503405" y="0"/>
                </a:lnTo>
                <a:lnTo>
                  <a:pt x="3503405" y="5650653"/>
                </a:lnTo>
                <a:lnTo>
                  <a:pt x="0" y="56506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276685" y="4304322"/>
            <a:ext cx="2289751" cy="228975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4706"/>
              </a:srgbClr>
            </a:solidFill>
          </p:spPr>
        </p:sp>
      </p:grpSp>
      <p:grpSp>
        <p:nvGrpSpPr>
          <p:cNvPr name="Group 9" id="9"/>
          <p:cNvGrpSpPr/>
          <p:nvPr/>
        </p:nvGrpSpPr>
        <p:grpSpPr>
          <a:xfrm rot="0">
            <a:off x="9825159" y="4304322"/>
            <a:ext cx="2289751" cy="2289751"/>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4706"/>
              </a:srgbClr>
            </a:solidFill>
          </p:spPr>
        </p:sp>
      </p:grpSp>
      <p:grpSp>
        <p:nvGrpSpPr>
          <p:cNvPr name="Group 11" id="11"/>
          <p:cNvGrpSpPr>
            <a:grpSpLocks noChangeAspect="true"/>
          </p:cNvGrpSpPr>
          <p:nvPr/>
        </p:nvGrpSpPr>
        <p:grpSpPr>
          <a:xfrm rot="0">
            <a:off x="9960068" y="4439239"/>
            <a:ext cx="2154843" cy="2154834"/>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005" t="0" r="-1005" b="0"/>
              </a:stretch>
            </a:blipFill>
          </p:spPr>
        </p:sp>
      </p:grpSp>
      <p:sp>
        <p:nvSpPr>
          <p:cNvPr name="Freeform 13" id="13"/>
          <p:cNvSpPr/>
          <p:nvPr/>
        </p:nvSpPr>
        <p:spPr>
          <a:xfrm flipH="false" flipV="false" rot="0">
            <a:off x="1455747" y="4757081"/>
            <a:ext cx="2233125" cy="1384232"/>
          </a:xfrm>
          <a:custGeom>
            <a:avLst/>
            <a:gdLst/>
            <a:ahLst/>
            <a:cxnLst/>
            <a:rect r="r" b="b" t="t" l="l"/>
            <a:pathLst>
              <a:path h="1384232" w="2233125">
                <a:moveTo>
                  <a:pt x="0" y="0"/>
                </a:moveTo>
                <a:lnTo>
                  <a:pt x="2233125" y="0"/>
                </a:lnTo>
                <a:lnTo>
                  <a:pt x="2233125" y="1384232"/>
                </a:lnTo>
                <a:lnTo>
                  <a:pt x="0" y="1384232"/>
                </a:lnTo>
                <a:lnTo>
                  <a:pt x="0" y="0"/>
                </a:lnTo>
                <a:close/>
              </a:path>
            </a:pathLst>
          </a:custGeom>
          <a:blipFill>
            <a:blip r:embed="rId7"/>
            <a:stretch>
              <a:fillRect l="0" t="0" r="0" b="0"/>
            </a:stretch>
          </a:blipFill>
        </p:spPr>
      </p:sp>
      <p:sp>
        <p:nvSpPr>
          <p:cNvPr name="TextBox 14" id="14"/>
          <p:cNvSpPr txBox="true"/>
          <p:nvPr/>
        </p:nvSpPr>
        <p:spPr>
          <a:xfrm rot="0">
            <a:off x="2175820" y="457254"/>
            <a:ext cx="13936361" cy="1028592"/>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Library Python yang Digunakan</a:t>
            </a:r>
          </a:p>
        </p:txBody>
      </p:sp>
      <p:sp>
        <p:nvSpPr>
          <p:cNvPr name="TextBox 15" id="15"/>
          <p:cNvSpPr txBox="true"/>
          <p:nvPr/>
        </p:nvSpPr>
        <p:spPr>
          <a:xfrm rot="0">
            <a:off x="1980506" y="1371546"/>
            <a:ext cx="13936361" cy="1028700"/>
          </a:xfrm>
          <a:prstGeom prst="rect">
            <a:avLst/>
          </a:prstGeom>
        </p:spPr>
        <p:txBody>
          <a:bodyPr anchor="t" rtlCol="false" tIns="0" lIns="0" bIns="0" rIns="0">
            <a:spAutoFit/>
          </a:bodyPr>
          <a:lstStyle/>
          <a:p>
            <a:pPr algn="ctr">
              <a:lnSpc>
                <a:spcPts val="8400"/>
              </a:lnSpc>
              <a:spcBef>
                <a:spcPct val="0"/>
              </a:spcBef>
            </a:pPr>
            <a:r>
              <a:rPr lang="en-US" sz="6000">
                <a:solidFill>
                  <a:srgbClr val="F3BE66"/>
                </a:solidFill>
                <a:latin typeface="Inter Bold"/>
              </a:rPr>
              <a:t>Algoritma</a:t>
            </a:r>
          </a:p>
        </p:txBody>
      </p:sp>
      <p:sp>
        <p:nvSpPr>
          <p:cNvPr name="TextBox 16" id="16"/>
          <p:cNvSpPr txBox="true"/>
          <p:nvPr/>
        </p:nvSpPr>
        <p:spPr>
          <a:xfrm rot="0">
            <a:off x="3841272" y="4927376"/>
            <a:ext cx="3823647" cy="2120900"/>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rPr>
              <a:t>Digunakan untuk menyediakan berbagai algoritma machine learning untuk berbagai tugas, seperti klasifikasi, regresi, dan klastering, </a:t>
            </a:r>
          </a:p>
        </p:txBody>
      </p:sp>
      <p:sp>
        <p:nvSpPr>
          <p:cNvPr name="TextBox 17" id="17"/>
          <p:cNvSpPr txBox="true"/>
          <p:nvPr/>
        </p:nvSpPr>
        <p:spPr>
          <a:xfrm rot="0">
            <a:off x="12265431" y="4927376"/>
            <a:ext cx="4230942" cy="1768475"/>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a:rPr>
              <a:t>Library yang dapat digunakan untuk menjelaskan hubungan antara variabel, menguji hipotesis, dan membuat prediksi berdasarkan data</a:t>
            </a:r>
          </a:p>
        </p:txBody>
      </p:sp>
      <p:sp>
        <p:nvSpPr>
          <p:cNvPr name="TextBox 18" id="18"/>
          <p:cNvSpPr txBox="true"/>
          <p:nvPr/>
        </p:nvSpPr>
        <p:spPr>
          <a:xfrm rot="0">
            <a:off x="3841272" y="4228122"/>
            <a:ext cx="3264226" cy="523876"/>
          </a:xfrm>
          <a:prstGeom prst="rect">
            <a:avLst/>
          </a:prstGeom>
        </p:spPr>
        <p:txBody>
          <a:bodyPr anchor="t" rtlCol="false" tIns="0" lIns="0" bIns="0" rIns="0">
            <a:spAutoFit/>
          </a:bodyPr>
          <a:lstStyle/>
          <a:p>
            <a:pPr>
              <a:lnSpc>
                <a:spcPts val="4199"/>
              </a:lnSpc>
              <a:spcBef>
                <a:spcPct val="0"/>
              </a:spcBef>
            </a:pPr>
            <a:r>
              <a:rPr lang="en-US" sz="2999">
                <a:solidFill>
                  <a:srgbClr val="3D1D66"/>
                </a:solidFill>
                <a:latin typeface="Poppins Bold"/>
              </a:rPr>
              <a:t>Scikit-learn</a:t>
            </a:r>
          </a:p>
        </p:txBody>
      </p:sp>
      <p:sp>
        <p:nvSpPr>
          <p:cNvPr name="TextBox 19" id="19"/>
          <p:cNvSpPr txBox="true"/>
          <p:nvPr/>
        </p:nvSpPr>
        <p:spPr>
          <a:xfrm rot="0">
            <a:off x="12265431" y="4145965"/>
            <a:ext cx="3264226" cy="523876"/>
          </a:xfrm>
          <a:prstGeom prst="rect">
            <a:avLst/>
          </a:prstGeom>
        </p:spPr>
        <p:txBody>
          <a:bodyPr anchor="t" rtlCol="false" tIns="0" lIns="0" bIns="0" rIns="0">
            <a:spAutoFit/>
          </a:bodyPr>
          <a:lstStyle/>
          <a:p>
            <a:pPr>
              <a:lnSpc>
                <a:spcPts val="4199"/>
              </a:lnSpc>
              <a:spcBef>
                <a:spcPct val="0"/>
              </a:spcBef>
            </a:pPr>
            <a:r>
              <a:rPr lang="en-US" sz="2999">
                <a:solidFill>
                  <a:srgbClr val="3D1D66"/>
                </a:solidFill>
                <a:latin typeface="Poppins Bold"/>
              </a:rPr>
              <a:t>Statsmodels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42278" y="711678"/>
            <a:ext cx="634043" cy="634043"/>
          </a:xfrm>
          <a:custGeom>
            <a:avLst/>
            <a:gdLst/>
            <a:ahLst/>
            <a:cxnLst/>
            <a:rect r="r" b="b" t="t" l="l"/>
            <a:pathLst>
              <a:path h="634043" w="634043">
                <a:moveTo>
                  <a:pt x="0" y="0"/>
                </a:moveTo>
                <a:lnTo>
                  <a:pt x="634044" y="0"/>
                </a:lnTo>
                <a:lnTo>
                  <a:pt x="634044"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4657" y="92583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5" id="5"/>
          <p:cNvGraphicFramePr>
            <a:graphicFrameLocks noGrp="true"/>
          </p:cNvGraphicFramePr>
          <p:nvPr/>
        </p:nvGraphicFramePr>
        <p:xfrm>
          <a:off x="3855822" y="3189867"/>
          <a:ext cx="10951433" cy="5476560"/>
        </p:xfrm>
        <a:graphic>
          <a:graphicData uri="http://schemas.openxmlformats.org/drawingml/2006/table">
            <a:tbl>
              <a:tblPr/>
              <a:tblGrid>
                <a:gridCol w="5475717"/>
                <a:gridCol w="5475717"/>
              </a:tblGrid>
              <a:tr h="1170191">
                <a:tc>
                  <a:txBody>
                    <a:bodyPr anchor="t" rtlCol="false"/>
                    <a:lstStyle/>
                    <a:p>
                      <a:pPr algn="ctr" marL="0" indent="0" lvl="0">
                        <a:lnSpc>
                          <a:spcPts val="4199"/>
                        </a:lnSpc>
                        <a:spcBef>
                          <a:spcPct val="0"/>
                        </a:spcBef>
                        <a:defRPr/>
                      </a:pPr>
                      <a:r>
                        <a:rPr lang="en-US" sz="2999">
                          <a:solidFill>
                            <a:srgbClr val="FFFFFF"/>
                          </a:solidFill>
                          <a:latin typeface="Poppins"/>
                        </a:rPr>
                        <a:t>Pandas</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c>
                  <a:txBody>
                    <a:bodyPr anchor="t" rtlCol="false"/>
                    <a:lstStyle/>
                    <a:p>
                      <a:pPr algn="ctr" marL="0" indent="0" lvl="0">
                        <a:lnSpc>
                          <a:spcPts val="4199"/>
                        </a:lnSpc>
                        <a:spcBef>
                          <a:spcPct val="0"/>
                        </a:spcBef>
                        <a:defRPr/>
                      </a:pPr>
                      <a:r>
                        <a:rPr lang="en-US" sz="2999">
                          <a:solidFill>
                            <a:srgbClr val="FFFFFF"/>
                          </a:solidFill>
                          <a:latin typeface="Poppins"/>
                        </a:rPr>
                        <a:t>Native Python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r>
              <a:tr h="920806">
                <a:tc>
                  <a:txBody>
                    <a:bodyPr anchor="t" rtlCol="false"/>
                    <a:lstStyle/>
                    <a:p>
                      <a:pPr algn="ctr" marL="0" indent="0" lvl="0">
                        <a:lnSpc>
                          <a:spcPts val="2799"/>
                        </a:lnSpc>
                        <a:spcBef>
                          <a:spcPct val="0"/>
                        </a:spcBef>
                        <a:defRPr/>
                      </a:pPr>
                      <a:r>
                        <a:rPr lang="en-US" sz="1999">
                          <a:solidFill>
                            <a:srgbClr val="FFFFFF"/>
                          </a:solidFill>
                          <a:latin typeface="Poppins"/>
                        </a:rPr>
                        <a:t>object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string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89058">
                <a:tc>
                  <a:txBody>
                    <a:bodyPr anchor="t" rtlCol="false"/>
                    <a:lstStyle/>
                    <a:p>
                      <a:pPr algn="ctr" marL="0" indent="0" lvl="0">
                        <a:lnSpc>
                          <a:spcPts val="2799"/>
                        </a:lnSpc>
                        <a:spcBef>
                          <a:spcPct val="0"/>
                        </a:spcBef>
                        <a:defRPr/>
                      </a:pPr>
                      <a:r>
                        <a:rPr lang="en-US" sz="1999">
                          <a:solidFill>
                            <a:srgbClr val="FFFFFF"/>
                          </a:solidFill>
                          <a:latin typeface="Poppins"/>
                        </a:rPr>
                        <a:t>int64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int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20806">
                <a:tc>
                  <a:txBody>
                    <a:bodyPr anchor="t" rtlCol="false"/>
                    <a:lstStyle/>
                    <a:p>
                      <a:pPr algn="ctr" marL="0" indent="0" lvl="0">
                        <a:lnSpc>
                          <a:spcPts val="2799"/>
                        </a:lnSpc>
                        <a:spcBef>
                          <a:spcPct val="0"/>
                        </a:spcBef>
                        <a:defRPr/>
                      </a:pPr>
                      <a:r>
                        <a:rPr lang="en-US" sz="1999">
                          <a:solidFill>
                            <a:srgbClr val="FFFFFF"/>
                          </a:solidFill>
                          <a:latin typeface="Poppins"/>
                        </a:rPr>
                        <a:t>float64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float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75700">
                <a:tc>
                  <a:txBody>
                    <a:bodyPr anchor="t" rtlCol="false"/>
                    <a:lstStyle/>
                    <a:p>
                      <a:pPr algn="ctr">
                        <a:lnSpc>
                          <a:spcPts val="2799"/>
                        </a:lnSpc>
                        <a:defRPr/>
                      </a:pPr>
                      <a:r>
                        <a:rPr lang="en-US" sz="1999">
                          <a:solidFill>
                            <a:srgbClr val="FFFFFF"/>
                          </a:solidFill>
                          <a:latin typeface="Poppins"/>
                        </a:rPr>
                        <a:t>datetime64/timedelta</a:t>
                      </a:r>
                      <a:endParaRPr lang="en-US" sz="1100"/>
                    </a:p>
                    <a:p>
                      <a:pPr algn="ctr" marL="0" indent="0" lvl="0">
                        <a:lnSpc>
                          <a:spcPts val="2799"/>
                        </a:lnSpc>
                        <a:spcBef>
                          <a:spcPct val="0"/>
                        </a:spcBef>
                      </a:pPr>
                      <a:r>
                        <a:rPr lang="en-US" sz="1999">
                          <a:solidFill>
                            <a:srgbClr val="FFFFFF"/>
                          </a:solidFill>
                          <a:latin typeface="Poppins"/>
                        </a:rPr>
                        <a:t>[ns]</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6" id="6"/>
          <p:cNvSpPr txBox="true"/>
          <p:nvPr/>
        </p:nvSpPr>
        <p:spPr>
          <a:xfrm rot="0">
            <a:off x="3517871" y="240822"/>
            <a:ext cx="12060309" cy="2095500"/>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Perbedaan Tipe Data pada Pandas dan Native Python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D1D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42278" y="711678"/>
            <a:ext cx="634043" cy="634043"/>
          </a:xfrm>
          <a:custGeom>
            <a:avLst/>
            <a:gdLst/>
            <a:ahLst/>
            <a:cxnLst/>
            <a:rect r="r" b="b" t="t" l="l"/>
            <a:pathLst>
              <a:path h="634043" w="634043">
                <a:moveTo>
                  <a:pt x="0" y="0"/>
                </a:moveTo>
                <a:lnTo>
                  <a:pt x="634044" y="0"/>
                </a:lnTo>
                <a:lnTo>
                  <a:pt x="634044" y="634044"/>
                </a:lnTo>
                <a:lnTo>
                  <a:pt x="0" y="634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4657" y="9258300"/>
            <a:ext cx="634043" cy="634043"/>
          </a:xfrm>
          <a:custGeom>
            <a:avLst/>
            <a:gdLst/>
            <a:ahLst/>
            <a:cxnLst/>
            <a:rect r="r" b="b" t="t" l="l"/>
            <a:pathLst>
              <a:path h="634043" w="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5" id="5"/>
          <p:cNvGraphicFramePr>
            <a:graphicFrameLocks noGrp="true"/>
          </p:cNvGraphicFramePr>
          <p:nvPr/>
        </p:nvGraphicFramePr>
        <p:xfrm>
          <a:off x="3431326" y="2717329"/>
          <a:ext cx="10951433" cy="5656906"/>
        </p:xfrm>
        <a:graphic>
          <a:graphicData uri="http://schemas.openxmlformats.org/drawingml/2006/table">
            <a:tbl>
              <a:tblPr/>
              <a:tblGrid>
                <a:gridCol w="3650478"/>
                <a:gridCol w="3650478"/>
                <a:gridCol w="3650478"/>
              </a:tblGrid>
              <a:tr h="1169930">
                <a:tc>
                  <a:txBody>
                    <a:bodyPr anchor="t" rtlCol="false"/>
                    <a:lstStyle/>
                    <a:p>
                      <a:pPr algn="ctr" marL="0" indent="0" lvl="0">
                        <a:lnSpc>
                          <a:spcPts val="4199"/>
                        </a:lnSpc>
                        <a:spcBef>
                          <a:spcPct val="0"/>
                        </a:spcBef>
                        <a:defRPr/>
                      </a:pPr>
                      <a:r>
                        <a:rPr lang="en-US" sz="2999">
                          <a:solidFill>
                            <a:srgbClr val="FFFFFF"/>
                          </a:solidFill>
                          <a:latin typeface="Poppins"/>
                        </a:rPr>
                        <a:t>Format Data</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c>
                  <a:txBody>
                    <a:bodyPr anchor="t" rtlCol="false"/>
                    <a:lstStyle/>
                    <a:p>
                      <a:pPr algn="ctr" marL="0" indent="0" lvl="0">
                        <a:lnSpc>
                          <a:spcPts val="4199"/>
                        </a:lnSpc>
                        <a:spcBef>
                          <a:spcPct val="0"/>
                        </a:spcBef>
                        <a:defRPr/>
                      </a:pPr>
                      <a:r>
                        <a:rPr lang="en-US" sz="2999">
                          <a:solidFill>
                            <a:srgbClr val="FFFFFF"/>
                          </a:solidFill>
                          <a:latin typeface="Poppins"/>
                        </a:rPr>
                        <a:t>Import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c>
                  <a:txBody>
                    <a:bodyPr anchor="t" rtlCol="false"/>
                    <a:lstStyle/>
                    <a:p>
                      <a:pPr algn="ctr" marL="0" indent="0" lvl="0">
                        <a:lnSpc>
                          <a:spcPts val="4199"/>
                        </a:lnSpc>
                        <a:spcBef>
                          <a:spcPct val="0"/>
                        </a:spcBef>
                        <a:defRPr/>
                      </a:pPr>
                      <a:r>
                        <a:rPr lang="en-US" sz="2999">
                          <a:solidFill>
                            <a:srgbClr val="FFFFFF"/>
                          </a:solidFill>
                          <a:latin typeface="Poppins"/>
                        </a:rPr>
                        <a:t>Export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F3BE66"/>
                    </a:solidFill>
                  </a:tcPr>
                </a:tc>
              </a:tr>
              <a:tr h="920600">
                <a:tc>
                  <a:txBody>
                    <a:bodyPr anchor="t" rtlCol="false"/>
                    <a:lstStyle/>
                    <a:p>
                      <a:pPr algn="ctr" marL="0" indent="0" lvl="0">
                        <a:lnSpc>
                          <a:spcPts val="2799"/>
                        </a:lnSpc>
                        <a:spcBef>
                          <a:spcPct val="0"/>
                        </a:spcBef>
                        <a:defRPr/>
                      </a:pPr>
                      <a:r>
                        <a:rPr lang="en-US" sz="1999">
                          <a:solidFill>
                            <a:srgbClr val="FFFFFF"/>
                          </a:solidFill>
                          <a:latin typeface="Poppins"/>
                        </a:rPr>
                        <a:t>CSV</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pd.read_csv()</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df.to_csv()</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88792">
                <a:tc>
                  <a:txBody>
                    <a:bodyPr anchor="t" rtlCol="false"/>
                    <a:lstStyle/>
                    <a:p>
                      <a:pPr algn="ctr" marL="0" indent="0" lvl="0">
                        <a:lnSpc>
                          <a:spcPts val="2799"/>
                        </a:lnSpc>
                        <a:spcBef>
                          <a:spcPct val="0"/>
                        </a:spcBef>
                        <a:defRPr/>
                      </a:pPr>
                      <a:r>
                        <a:rPr lang="en-US" sz="1999">
                          <a:solidFill>
                            <a:srgbClr val="FFFFFF"/>
                          </a:solidFill>
                          <a:latin typeface="Poppins"/>
                        </a:rPr>
                        <a:t>JSON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pd.read_json()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df.to_json()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88792">
                <a:tc>
                  <a:txBody>
                    <a:bodyPr anchor="t" rtlCol="false"/>
                    <a:lstStyle/>
                    <a:p>
                      <a:pPr algn="ctr" marL="0" indent="0" lvl="0">
                        <a:lnSpc>
                          <a:spcPts val="2799"/>
                        </a:lnSpc>
                        <a:spcBef>
                          <a:spcPct val="0"/>
                        </a:spcBef>
                        <a:defRPr/>
                      </a:pPr>
                      <a:r>
                        <a:rPr lang="en-US" sz="1999">
                          <a:solidFill>
                            <a:srgbClr val="FFFFFF"/>
                          </a:solidFill>
                          <a:latin typeface="Poppins"/>
                        </a:rPr>
                        <a:t>Excel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pd.read_excel()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df.to_excel()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88792">
                <a:tc>
                  <a:txBody>
                    <a:bodyPr anchor="t" rtlCol="false"/>
                    <a:lstStyle/>
                    <a:p>
                      <a:pPr algn="ctr" marL="0" indent="0" lvl="0">
                        <a:lnSpc>
                          <a:spcPts val="2799"/>
                        </a:lnSpc>
                        <a:spcBef>
                          <a:spcPct val="0"/>
                        </a:spcBef>
                        <a:defRPr/>
                      </a:pPr>
                      <a:r>
                        <a:rPr lang="en-US" sz="1999">
                          <a:solidFill>
                            <a:srgbClr val="FFFFFF"/>
                          </a:solidFill>
                          <a:latin typeface="Poppins"/>
                        </a:rPr>
                        <a:t>SQL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pd.read_sql()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sz="1999">
                          <a:solidFill>
                            <a:srgbClr val="FFFFFF"/>
                          </a:solidFill>
                          <a:latin typeface="Poppins"/>
                        </a:rPr>
                        <a:t>df.to_sql()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6" id="6"/>
          <p:cNvSpPr txBox="true"/>
          <p:nvPr/>
        </p:nvSpPr>
        <p:spPr>
          <a:xfrm rot="0">
            <a:off x="4116852" y="-114300"/>
            <a:ext cx="9636154" cy="2095500"/>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Inter Bold"/>
              </a:rPr>
              <a:t>Import/Export Dataset menggunakan Pandas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DAFuwwsE_Fs</dc:identifier>
  <dcterms:modified xsi:type="dcterms:W3CDTF">2011-08-01T06:04:30Z</dcterms:modified>
  <cp:revision>1</cp:revision>
  <dc:title>Hasil Course Dikti</dc:title>
</cp:coreProperties>
</file>